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9"/>
  </p:notesMasterIdLst>
  <p:handoutMasterIdLst>
    <p:handoutMasterId r:id="rId20"/>
  </p:handoutMasterIdLst>
  <p:sldIdLst>
    <p:sldId id="259" r:id="rId2"/>
    <p:sldId id="261" r:id="rId3"/>
    <p:sldId id="283" r:id="rId4"/>
    <p:sldId id="278" r:id="rId5"/>
    <p:sldId id="288" r:id="rId6"/>
    <p:sldId id="289" r:id="rId7"/>
    <p:sldId id="290" r:id="rId8"/>
    <p:sldId id="291" r:id="rId9"/>
    <p:sldId id="292" r:id="rId10"/>
    <p:sldId id="286" r:id="rId11"/>
    <p:sldId id="293" r:id="rId12"/>
    <p:sldId id="294" r:id="rId13"/>
    <p:sldId id="295" r:id="rId14"/>
    <p:sldId id="296" r:id="rId15"/>
    <p:sldId id="270" r:id="rId16"/>
    <p:sldId id="297"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3C"/>
    <a:srgbClr val="FFFF00"/>
    <a:srgbClr val="5F933C"/>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78588" autoAdjust="0"/>
  </p:normalViewPr>
  <p:slideViewPr>
    <p:cSldViewPr snapToGrid="0">
      <p:cViewPr varScale="1">
        <p:scale>
          <a:sx n="56" d="100"/>
          <a:sy n="56" d="100"/>
        </p:scale>
        <p:origin x="1397" y="38"/>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82322" y="316088"/>
            <a:ext cx="4652433" cy="338554"/>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7: </a:t>
            </a:r>
            <a:r>
              <a:rPr lang="en-US" altLang="en-US" sz="1600" b="1" dirty="0" smtClean="0">
                <a:latin typeface="Cambria" panose="02040503050406030204" pitchFamily="18" charset="0"/>
                <a:ea typeface="Myriad Pro" pitchFamily="34" charset="0"/>
                <a:cs typeface="Myriad Pro" pitchFamily="34" charset="0"/>
              </a:rPr>
              <a:t>EAFM CYCLE OVERVIEW</a:t>
            </a:r>
            <a:endParaRPr lang="en-GB" sz="1600" b="1" dirty="0">
              <a:latin typeface="Cambria" panose="02040503050406030204" pitchFamily="18" charset="0"/>
            </a:endParaRPr>
          </a:p>
        </p:txBody>
      </p:sp>
    </p:spTree>
    <p:extLst>
      <p:ext uri="{BB962C8B-B14F-4D97-AF65-F5344CB8AC3E}">
        <p14:creationId xmlns:p14="http://schemas.microsoft.com/office/powerpoint/2010/main" val="1814198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Self explanatory.</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The plan needs to be formalized and communicated, or else it will be just another plan on some one’s desk. This is carried out in step 4 along with some considerations of how to implement it.</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363901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Reality Check II we check to see whether the governance and supporting structures are in place.</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59601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Step 5 is a critical, often forgotten stage. It is necessary to show you are on track, to help adapt the management properly,  as well as to show results. </a:t>
            </a:r>
          </a:p>
          <a:p>
            <a:pPr eaLnBrk="1" hangingPunct="1">
              <a:spcBef>
                <a:spcPct val="0"/>
              </a:spcBef>
            </a:pPr>
            <a:endParaRPr lang="en-GB" altLang="en-US" dirty="0" smtClean="0"/>
          </a:p>
          <a:p>
            <a:pPr eaLnBrk="1" hangingPunct="1">
              <a:spcBef>
                <a:spcPct val="0"/>
              </a:spcBef>
            </a:pPr>
            <a:r>
              <a:rPr lang="en-GB" altLang="en-US" dirty="0" smtClean="0"/>
              <a:t>It needs to be </a:t>
            </a:r>
            <a:r>
              <a:rPr lang="en-GB" altLang="en-US" u="sng" dirty="0" smtClean="0"/>
              <a:t>planned,</a:t>
            </a:r>
            <a:r>
              <a:rPr lang="en-GB" altLang="en-US" dirty="0" smtClean="0"/>
              <a:t> otherwise it will not happen.</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385166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summary – the EAFm cycle has 5 steps, 3 are planning, one is doing and one is checking and improving.</a:t>
            </a:r>
          </a:p>
          <a:p>
            <a:pPr eaLnBrk="1" hangingPunct="1">
              <a:spcBef>
                <a:spcPct val="0"/>
              </a:spcBef>
            </a:pPr>
            <a:endParaRPr lang="en-GB" altLang="en-US" dirty="0" smtClean="0"/>
          </a:p>
          <a:p>
            <a:pPr eaLnBrk="1" hangingPunct="1">
              <a:spcBef>
                <a:spcPct val="0"/>
              </a:spcBef>
            </a:pPr>
            <a:r>
              <a:rPr lang="en-GB" altLang="en-US" dirty="0" smtClean="0"/>
              <a:t>Refer back to session 6 just before this one where we agreed that we need PLANS to link (existing) policies to action (i.e. to be able to actually implement those policies).</a:t>
            </a:r>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82621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Activity to embed EAFm steps (see more details in Session Plan): After slide 14 (EAFm Plan template). All stand at back of room/ outside (need space for big circle). Trainer places large circle of string on the floor and 5 blank pieces of paper  (representing EAFm cycle and 5 steps, but do not say this). Everyone stands in larger circle outside the string. </a:t>
            </a:r>
          </a:p>
          <a:p>
            <a:pPr eaLnBrk="1" hangingPunct="1">
              <a:spcBef>
                <a:spcPct val="0"/>
              </a:spcBef>
            </a:pPr>
            <a:r>
              <a:rPr lang="en-GB" altLang="en-US" dirty="0" smtClean="0"/>
              <a:t>2. Trainer invites some participants (e.g. all those wearing glasses, wearing black shoes..) to stand in 1</a:t>
            </a:r>
            <a:r>
              <a:rPr lang="en-GB" altLang="en-US" baseline="30000" dirty="0" smtClean="0"/>
              <a:t>st</a:t>
            </a:r>
            <a:r>
              <a:rPr lang="en-GB" altLang="en-US" dirty="0" smtClean="0"/>
              <a:t> place near/ on piece of paper. Ask: where are you now? (Elicit: step 1); what happens at this stage (i.e. define and scope FMU); what happened before (start up A+B). Repeat process for all 5 steps so by end everybody is standing at one of 5 steps, and all have experienced the EAFm cycle and reviewed what happens at each step.</a:t>
            </a:r>
          </a:p>
          <a:p>
            <a:pPr eaLnBrk="1" hangingPunct="1">
              <a:spcBef>
                <a:spcPct val="0"/>
              </a:spcBef>
            </a:pPr>
            <a:r>
              <a:rPr lang="en-GB" altLang="en-US" dirty="0" smtClean="0"/>
              <a:t>3. Ask some questions to check all understand which of the 5 steps are planning, and which are other functions.  Show of hands: Who is implementing? (should be only step 4), Who is doing M&amp;E? (should be step 5), Who is planning? (should be steps 1-3). When does the EAFm plan get finalised (at end of Step 3). Where are the 2 Reality Checks? Which StartUp</a:t>
            </a:r>
            <a:r>
              <a:rPr lang="en-GB" altLang="en-US" baseline="0" dirty="0" smtClean="0"/>
              <a:t> happens only once, and where?</a:t>
            </a:r>
            <a:r>
              <a:rPr lang="en-GB" altLang="en-US" dirty="0" smtClean="0"/>
              <a:t> Have someone embody StartUp</a:t>
            </a:r>
            <a:r>
              <a:rPr lang="en-GB" altLang="en-US" baseline="0" dirty="0" smtClean="0"/>
              <a:t> B and ask them to run round the circle of participants to illustrate that we start engaging stakeholders at the beginning and continue throughout the process. </a:t>
            </a:r>
            <a:endParaRPr lang="en-GB" altLang="en-US" dirty="0" smtClean="0"/>
          </a:p>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34391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See details in session plan for how to get groupings. We basically want groups that will be able to agree on a shared FMU, but we don’t actually say FMU here as we have not introduced this yet.</a:t>
            </a:r>
          </a:p>
          <a:p>
            <a:pPr eaLnBrk="1" hangingPunct="1">
              <a:spcBef>
                <a:spcPct val="0"/>
              </a:spcBef>
            </a:pPr>
            <a:r>
              <a:rPr lang="en-US" altLang="en-US" dirty="0" smtClean="0"/>
              <a:t>On the course there will be participants from natural clusters (i.e. from same fishery area) and these will probably be the FMU groups. If not, work with country groups and regional area groups.</a:t>
            </a:r>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74876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smtClean="0"/>
              <a:t>This is first time the cycle visual is introduced in the course; it will be a recurring visual. </a:t>
            </a:r>
          </a:p>
          <a:p>
            <a:pPr defTabSz="914400"/>
            <a:endParaRPr lang="en-GB" altLang="en-US" dirty="0" smtClean="0"/>
          </a:p>
          <a:p>
            <a:pPr defTabSz="914400"/>
            <a:r>
              <a:rPr lang="en-GB" altLang="en-US" dirty="0" smtClean="0"/>
              <a:t>STRESS that this module gives a quick run through what we will cover over the week. Its like a snapshot without detail and needs to be run through quickly. Point to each element as you talk. Terms like FMU will be defined shortly.</a:t>
            </a:r>
          </a:p>
          <a:p>
            <a:pPr defTabSz="914400"/>
            <a:endParaRPr lang="en-GB" altLang="en-US" dirty="0" smtClean="0"/>
          </a:p>
          <a:p>
            <a:pPr defTabSz="914400"/>
            <a:r>
              <a:rPr lang="en-GB" altLang="en-US" dirty="0" smtClean="0"/>
              <a:t>[Some participants like to see the structure of the course, while others will be happy to skip this]</a:t>
            </a:r>
          </a:p>
          <a:p>
            <a:pPr defTabSz="914400"/>
            <a:endParaRPr lang="en-GB" altLang="en-US" dirty="0" smtClean="0"/>
          </a:p>
          <a:p>
            <a:pPr defTabSz="914400"/>
            <a:r>
              <a:rPr lang="en-GB" altLang="en-US" dirty="0" smtClean="0"/>
              <a:t>Refer to picture of this on wall-visual gallery (keep up as reference throughout course to remind participants of the steps through the cycle, so we can see every day how we are moving along). </a:t>
            </a:r>
          </a:p>
          <a:p>
            <a:pPr defTabSz="914400"/>
            <a:endParaRPr lang="en-GB" altLang="en-US" dirty="0" smtClean="0">
              <a:latin typeface="Myriad Pro" pitchFamily="34" charset="0"/>
            </a:endParaRPr>
          </a:p>
          <a:p>
            <a:pPr defTabSz="914400" eaLnBrk="1" hangingPunct="1">
              <a:spcBef>
                <a:spcPct val="0"/>
              </a:spcBef>
            </a:pPr>
            <a:r>
              <a:rPr lang="en-GB" altLang="en-US" dirty="0" smtClean="0"/>
              <a:t>There are 5 EAFm steps that fit under the general management cycle (outer circle).</a:t>
            </a:r>
          </a:p>
          <a:p>
            <a:pPr defTabSz="914400" eaLnBrk="1" hangingPunct="1">
              <a:spcBef>
                <a:spcPct val="0"/>
              </a:spcBef>
            </a:pPr>
            <a:r>
              <a:rPr lang="en-GB" altLang="en-US" dirty="0" smtClean="0"/>
              <a:t>Moving anti-clockwise around the cycle…….</a:t>
            </a:r>
          </a:p>
          <a:p>
            <a:pPr defTabSz="914400" eaLnBrk="1" hangingPunct="1">
              <a:spcBef>
                <a:spcPct val="0"/>
              </a:spcBef>
            </a:pPr>
            <a:r>
              <a:rPr lang="en-GB" altLang="en-US" dirty="0" smtClean="0"/>
              <a:t>The 5</a:t>
            </a:r>
            <a:r>
              <a:rPr lang="en-GB" altLang="en-US" baseline="30000" dirty="0" smtClean="0"/>
              <a:t>th</a:t>
            </a:r>
            <a:r>
              <a:rPr lang="en-GB" altLang="en-US" dirty="0" smtClean="0"/>
              <a:t> step aligns with checking and improving</a:t>
            </a:r>
          </a:p>
          <a:p>
            <a:pPr defTabSz="914400" eaLnBrk="1" hangingPunct="1">
              <a:spcBef>
                <a:spcPct val="0"/>
              </a:spcBef>
            </a:pPr>
            <a:r>
              <a:rPr lang="en-GB" altLang="en-US" dirty="0" smtClean="0"/>
              <a:t>And the 4</a:t>
            </a:r>
            <a:r>
              <a:rPr lang="en-GB" altLang="en-US" baseline="30000" dirty="0" smtClean="0"/>
              <a:t>th</a:t>
            </a:r>
            <a:r>
              <a:rPr lang="en-GB" altLang="en-US" dirty="0" smtClean="0"/>
              <a:t> step aligns with doing.</a:t>
            </a:r>
          </a:p>
          <a:p>
            <a:pPr defTabSz="914400" eaLnBrk="1" hangingPunct="1">
              <a:spcBef>
                <a:spcPct val="0"/>
              </a:spcBef>
            </a:pPr>
            <a:endParaRPr lang="en-GB" altLang="en-US" dirty="0" smtClean="0"/>
          </a:p>
          <a:p>
            <a:pPr defTabSz="914400" eaLnBrk="1" hangingPunct="1">
              <a:spcBef>
                <a:spcPct val="0"/>
              </a:spcBef>
            </a:pPr>
            <a:r>
              <a:rPr lang="en-GB" altLang="en-US" dirty="0" smtClean="0"/>
              <a:t>The planning phase into 3 steps; the output of these is an EAFm plan.</a:t>
            </a:r>
          </a:p>
          <a:p>
            <a:pPr defTabSz="914400" eaLnBrk="1" hangingPunct="1">
              <a:spcBef>
                <a:spcPct val="0"/>
              </a:spcBef>
            </a:pPr>
            <a:endParaRPr lang="en-GB" altLang="en-US" dirty="0" smtClean="0"/>
          </a:p>
          <a:p>
            <a:pPr defTabSz="914400" eaLnBrk="1" hangingPunct="1">
              <a:spcBef>
                <a:spcPct val="0"/>
              </a:spcBef>
            </a:pPr>
            <a:r>
              <a:rPr lang="en-GB" altLang="en-US" dirty="0" smtClean="0"/>
              <a:t>Before you start the process, you need to get organised and engage stakeholders – this is called STARTUP. </a:t>
            </a:r>
          </a:p>
          <a:p>
            <a:pPr defTabSz="914400" eaLnBrk="1" hangingPunct="1">
              <a:spcBef>
                <a:spcPct val="0"/>
              </a:spcBef>
            </a:pPr>
            <a:endParaRPr lang="en-GB" altLang="en-US" dirty="0" smtClean="0"/>
          </a:p>
          <a:p>
            <a:pPr defTabSz="914400" eaLnBrk="1" hangingPunct="1">
              <a:spcBef>
                <a:spcPct val="0"/>
              </a:spcBef>
            </a:pPr>
            <a:r>
              <a:rPr lang="en-GB" altLang="en-US" dirty="0" smtClean="0"/>
              <a:t>There are also 2 reality checks to make sure that we are being realistic and achievable.</a:t>
            </a:r>
          </a:p>
          <a:p>
            <a:pPr defTabSz="914400" eaLnBrk="1" hangingPunct="1">
              <a:spcBef>
                <a:spcPct val="0"/>
              </a:spcBef>
            </a:pPr>
            <a:endParaRPr lang="en-GB" altLang="en-US" dirty="0" smtClean="0"/>
          </a:p>
          <a:p>
            <a:pPr defTabSz="914400" eaLnBrk="1" hangingPunct="1">
              <a:spcBef>
                <a:spcPct val="0"/>
              </a:spcBef>
            </a:pPr>
            <a:r>
              <a:rPr lang="en-GB" altLang="en-US" dirty="0" smtClean="0"/>
              <a:t>See</a:t>
            </a:r>
            <a:r>
              <a:rPr lang="en-GB" altLang="en-US" baseline="0" dirty="0" smtClean="0"/>
              <a:t> Participant Handbook Module 7, </a:t>
            </a:r>
            <a:r>
              <a:rPr lang="en-GB" altLang="en-US" dirty="0" smtClean="0"/>
              <a:t>Figure 7.1.</a:t>
            </a:r>
          </a:p>
          <a:p>
            <a:pPr defTabSz="914400"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3</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STARTUP A is getting organized and preparing the ground.</a:t>
            </a:r>
          </a:p>
          <a:p>
            <a:pPr eaLnBrk="1" hangingPunct="1">
              <a:spcBef>
                <a:spcPct val="0"/>
              </a:spcBef>
            </a:pPr>
            <a:r>
              <a:rPr lang="en-US" altLang="en-US" dirty="0" smtClean="0"/>
              <a:t>Many of the tasks in STARTUP A are only done once at the beginning of the process.</a:t>
            </a:r>
            <a:endParaRPr lang="en-AU"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141664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 STARTUP B we engage the stakeholders.</a:t>
            </a:r>
          </a:p>
          <a:p>
            <a:pPr eaLnBrk="1" hangingPunct="1">
              <a:spcBef>
                <a:spcPct val="0"/>
              </a:spcBef>
            </a:pPr>
            <a:r>
              <a:rPr lang="en-US" altLang="en-US" dirty="0" smtClean="0"/>
              <a:t>The tasks in B are ONGOING: they are started here and continue throughout the lifetime of EAFm cycle.</a:t>
            </a:r>
            <a:endParaRPr lang="en-AU"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5</a:t>
            </a:fld>
            <a:endParaRPr lang="en-GB" dirty="0"/>
          </a:p>
        </p:txBody>
      </p:sp>
    </p:spTree>
    <p:extLst>
      <p:ext uri="{BB962C8B-B14F-4D97-AF65-F5344CB8AC3E}">
        <p14:creationId xmlns:p14="http://schemas.microsoft.com/office/powerpoint/2010/main" val="346223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Step 1 is called “Define and scope the Fisheries Management Unit”. In this step, stakeholders agree on a vision and pull together relevant background material.</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6</a:t>
            </a:fld>
            <a:endParaRPr lang="en-GB" dirty="0"/>
          </a:p>
        </p:txBody>
      </p:sp>
    </p:spTree>
    <p:extLst>
      <p:ext uri="{BB962C8B-B14F-4D97-AF65-F5344CB8AC3E}">
        <p14:creationId xmlns:p14="http://schemas.microsoft.com/office/powerpoint/2010/main" val="217990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Step 2, we firstly identify all the issues that affect the fishery and then we prioritise them. This allows us to set a number of goals about what we want to achieve in the longer term.</a:t>
            </a:r>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281196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At this point we carry out a reality check to look at constraints and opportunities.</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429081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Step 3, the plan is developed based on the previous inputs from steps 1 and 2; and step 3 consist of no. of sub-steps.</a:t>
            </a: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403205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the planning steps we are developing an EAFm plan that has 10 headings. Each step in the EAFm cycle links to information to the plan.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See</a:t>
            </a:r>
            <a:r>
              <a:rPr lang="en-GB" altLang="en-US" baseline="0" dirty="0" smtClean="0"/>
              <a:t> Participant Handbook Module 7, </a:t>
            </a:r>
            <a:r>
              <a:rPr lang="en-GB" altLang="en-US" baseline="0" dirty="0" err="1" smtClean="0"/>
              <a:t>EAFm</a:t>
            </a:r>
            <a:r>
              <a:rPr lang="en-GB" altLang="en-US" baseline="0" dirty="0" smtClean="0"/>
              <a:t> Plan template (last 2 pages of module).</a:t>
            </a:r>
            <a:endParaRPr lang="en-GB"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98065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kern="1200" dirty="0" smtClean="0">
                    <a:solidFill>
                      <a:schemeClr val="tx1"/>
                    </a:solidFill>
                    <a:latin typeface="+mn-lt"/>
                    <a:ea typeface="+mn-ea"/>
                    <a:cs typeface="Arial" panose="020B0604020202020204" pitchFamily="34" charset="0"/>
                  </a:rPr>
                  <a:t>7. EAFm CYCLE OVERVIEW</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3" y="3519838"/>
            <a:ext cx="5257800" cy="1708781"/>
          </a:xfrm>
          <a:prstGeom prst="rect">
            <a:avLst/>
          </a:prstGeom>
          <a:solidFill>
            <a:schemeClr val="accent4">
              <a:lumMod val="75000"/>
            </a:schemeClr>
          </a:soli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a:t>
            </a:r>
            <a:r>
              <a:rPr lang="en-US" altLang="en-US" sz="3200" dirty="0" smtClean="0">
                <a:solidFill>
                  <a:schemeClr val="bg1"/>
                </a:solidFill>
                <a:ea typeface="+mn-ea"/>
                <a:cs typeface="Arial" panose="020B0604020202020204" pitchFamily="34" charset="0"/>
              </a:rPr>
              <a:t>7</a:t>
            </a:r>
            <a:r>
              <a:rPr lang="en-US" altLang="en-US" sz="3200" dirty="0">
                <a:solidFill>
                  <a:schemeClr val="bg1"/>
                </a:solidFill>
                <a:ea typeface="+mn-ea"/>
                <a:cs typeface="Arial" panose="020B0604020202020204" pitchFamily="34" charset="0"/>
              </a:rPr>
              <a:t/>
            </a:r>
            <a:br>
              <a:rPr lang="en-US" altLang="en-US" sz="3200" dirty="0">
                <a:solidFill>
                  <a:schemeClr val="bg1"/>
                </a:solidFill>
                <a:ea typeface="+mn-ea"/>
                <a:cs typeface="Arial" panose="020B0604020202020204" pitchFamily="34" charset="0"/>
              </a:rPr>
            </a:br>
            <a:r>
              <a:rPr lang="en-US" altLang="en-US" sz="3200" dirty="0" smtClean="0">
                <a:solidFill>
                  <a:srgbClr val="FFE23C"/>
                </a:solidFill>
                <a:ea typeface="Myriad Pro" pitchFamily="34" charset="0"/>
                <a:cs typeface="Myriad Pro" pitchFamily="34" charset="0"/>
              </a:rPr>
              <a:t>EAFm </a:t>
            </a:r>
            <a:r>
              <a:rPr lang="en-US" altLang="en-US" sz="3200" dirty="0" smtClean="0">
                <a:solidFill>
                  <a:schemeClr val="bg1"/>
                </a:solidFill>
                <a:ea typeface="Myriad Pro" pitchFamily="34" charset="0"/>
                <a:cs typeface="Myriad Pro" pitchFamily="34" charset="0"/>
              </a:rPr>
              <a:t>cycle </a:t>
            </a:r>
            <a:r>
              <a:rPr lang="en-US" altLang="en-US" sz="3200" dirty="0">
                <a:solidFill>
                  <a:schemeClr val="bg1"/>
                </a:solidFill>
                <a:ea typeface="Myriad Pro" pitchFamily="34" charset="0"/>
                <a:cs typeface="Myriad Pro" pitchFamily="34" charset="0"/>
              </a:rPr>
              <a:t>overview</a:t>
            </a:r>
            <a:endParaRPr lang="en-US" altLang="en-US" sz="3200" dirty="0">
              <a:solidFill>
                <a:schemeClr val="bg1"/>
              </a:solidFill>
              <a:ea typeface="+mn-ea"/>
              <a:cs typeface="Arial" panose="020B0604020202020204" pitchFamily="34" charset="0"/>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
        <p:nvSpPr>
          <p:cNvPr id="8" name="Rectangle 7"/>
          <p:cNvSpPr/>
          <p:nvPr/>
        </p:nvSpPr>
        <p:spPr>
          <a:xfrm>
            <a:off x="0" y="1484313"/>
            <a:ext cx="9144000" cy="4922837"/>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Myriad Pro" pitchFamily="34" charset="0"/>
            </a:endParaRPr>
          </a:p>
        </p:txBody>
      </p:sp>
      <p:sp>
        <p:nvSpPr>
          <p:cNvPr id="6" name="Rectangle 5"/>
          <p:cNvSpPr/>
          <p:nvPr/>
        </p:nvSpPr>
        <p:spPr>
          <a:xfrm>
            <a:off x="0" y="637953"/>
            <a:ext cx="9144000" cy="846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bwMode="auto">
          <a:xfrm>
            <a:off x="584791" y="755650"/>
            <a:ext cx="8559209"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4400" b="1" dirty="0" smtClean="0">
                <a:solidFill>
                  <a:schemeClr val="accent1">
                    <a:lumMod val="75000"/>
                  </a:schemeClr>
                </a:solidFill>
                <a:latin typeface="+mn-lt"/>
                <a:ea typeface="+mj-ea"/>
                <a:cs typeface="+mj-cs"/>
              </a:rPr>
              <a:t>EAFm </a:t>
            </a:r>
            <a:r>
              <a:rPr lang="en-US" altLang="en-US" sz="4400" b="1" dirty="0">
                <a:solidFill>
                  <a:schemeClr val="accent1">
                    <a:lumMod val="75000"/>
                  </a:schemeClr>
                </a:solidFill>
                <a:latin typeface="+mn-lt"/>
                <a:ea typeface="+mj-ea"/>
                <a:cs typeface="+mj-cs"/>
              </a:rPr>
              <a:t>plan template</a:t>
            </a:r>
          </a:p>
        </p:txBody>
      </p:sp>
      <p:sp>
        <p:nvSpPr>
          <p:cNvPr id="10" name="AutoShape 4"/>
          <p:cNvSpPr>
            <a:spLocks noChangeArrowheads="1"/>
          </p:cNvSpPr>
          <p:nvPr/>
        </p:nvSpPr>
        <p:spPr bwMode="auto">
          <a:xfrm>
            <a:off x="368109" y="1785272"/>
            <a:ext cx="8351838" cy="4755228"/>
          </a:xfrm>
          <a:prstGeom prst="roundRect">
            <a:avLst>
              <a:gd name="adj" fmla="val 16667"/>
            </a:avLst>
          </a:prstGeom>
          <a:noFill/>
          <a:ln w="9525">
            <a:noFill/>
            <a:round/>
            <a:headEnd/>
            <a:tailEnd/>
          </a:ln>
        </p:spPr>
        <p:txBody>
          <a:bodyPr wrap="none" anchor="ctr"/>
          <a:lstStyle/>
          <a:p>
            <a:pPr eaLnBrk="1" fontAlgn="auto" hangingPunct="1">
              <a:spcBef>
                <a:spcPts val="0"/>
              </a:spcBef>
              <a:spcAft>
                <a:spcPts val="0"/>
              </a:spcAft>
              <a:buClr>
                <a:srgbClr val="0000BA"/>
              </a:buClr>
              <a:defRPr/>
            </a:pPr>
            <a:r>
              <a:rPr lang="en-GB" sz="3200" b="1" dirty="0" smtClean="0">
                <a:cs typeface="+mn-cs"/>
              </a:rPr>
              <a:t>EAFm </a:t>
            </a:r>
            <a:r>
              <a:rPr lang="en-GB" sz="3200" b="1" dirty="0">
                <a:cs typeface="+mn-cs"/>
              </a:rPr>
              <a:t>Management Plan for FMU </a:t>
            </a:r>
            <a:r>
              <a:rPr lang="en-GB" sz="3200" b="1" dirty="0" smtClean="0">
                <a:cs typeface="+mn-cs"/>
              </a:rPr>
              <a:t>XX</a:t>
            </a:r>
          </a:p>
          <a:p>
            <a:pPr eaLnBrk="1" fontAlgn="auto" hangingPunct="1">
              <a:spcBef>
                <a:spcPts val="0"/>
              </a:spcBef>
              <a:spcAft>
                <a:spcPts val="0"/>
              </a:spcAft>
              <a:buClr>
                <a:srgbClr val="0000BA"/>
              </a:buClr>
              <a:defRPr/>
            </a:pPr>
            <a:endParaRPr lang="en-GB" sz="2400" b="1" dirty="0">
              <a:cs typeface="+mn-cs"/>
            </a:endParaRP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Vision (Step 1)</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Background (Step1)</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Major threats and issues (Step 2)</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Goals (Step 2)</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Objectives, indicators and benchmarks (Step 3)</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Management actions (Step 3)</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Compliance (Step 3)</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Data and info needs – source of data, etc. (Step 3)</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Financing (Step 3)</a:t>
            </a:r>
          </a:p>
          <a:p>
            <a:pPr marL="457200" indent="-457200" eaLnBrk="1" fontAlgn="auto" hangingPunct="1">
              <a:spcBef>
                <a:spcPts val="0"/>
              </a:spcBef>
              <a:spcAft>
                <a:spcPts val="0"/>
              </a:spcAft>
              <a:buClr>
                <a:srgbClr val="953735"/>
              </a:buClr>
              <a:buFont typeface="+mj-lt"/>
              <a:buAutoNum type="arabicPeriod"/>
              <a:defRPr/>
            </a:pPr>
            <a:r>
              <a:rPr lang="en-GB" sz="2400" dirty="0">
                <a:cs typeface="+mn-cs"/>
              </a:rPr>
              <a:t>Review of the plan – timetable for review</a:t>
            </a:r>
          </a:p>
          <a:p>
            <a:pPr eaLnBrk="1" fontAlgn="auto" hangingPunct="1">
              <a:spcBef>
                <a:spcPts val="0"/>
              </a:spcBef>
              <a:spcAft>
                <a:spcPts val="0"/>
              </a:spcAft>
              <a:defRPr/>
            </a:pPr>
            <a:endParaRPr lang="en-US" sz="2800" dirty="0">
              <a:cs typeface="+mn-cs"/>
            </a:endParaRPr>
          </a:p>
        </p:txBody>
      </p:sp>
    </p:spTree>
    <p:extLst>
      <p:ext uri="{BB962C8B-B14F-4D97-AF65-F5344CB8AC3E}">
        <p14:creationId xmlns:p14="http://schemas.microsoft.com/office/powerpoint/2010/main" val="150334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rmAutofit fontScale="90000"/>
          </a:bodyPr>
          <a:lstStyle/>
          <a:p>
            <a:r>
              <a:rPr lang="en-US" altLang="en-US" dirty="0" smtClean="0"/>
              <a:t>Step </a:t>
            </a:r>
            <a:r>
              <a:rPr lang="en-US" altLang="en-US" dirty="0"/>
              <a:t>4</a:t>
            </a:r>
            <a:r>
              <a:rPr lang="en-US" altLang="en-US" dirty="0" smtClean="0"/>
              <a:t> </a:t>
            </a:r>
            <a:r>
              <a:rPr lang="en-US" altLang="en-US" dirty="0"/>
              <a:t/>
            </a:r>
            <a:br>
              <a:rPr lang="en-US" altLang="en-US" dirty="0"/>
            </a:br>
            <a:r>
              <a:rPr lang="en-US" altLang="en-US" dirty="0" smtClean="0"/>
              <a:t>Implement</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9" name="Title 1"/>
          <p:cNvSpPr txBox="1">
            <a:spLocks/>
          </p:cNvSpPr>
          <p:nvPr/>
        </p:nvSpPr>
        <p:spPr bwMode="auto">
          <a:xfrm>
            <a:off x="705783" y="4238182"/>
            <a:ext cx="3195935" cy="129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0000"/>
              </a:lnSpc>
              <a:buClr>
                <a:srgbClr val="35FF4E"/>
              </a:buClr>
              <a:buSzPct val="100000"/>
            </a:pPr>
            <a:r>
              <a:rPr lang="en-US" altLang="en-US" sz="2400" b="1" dirty="0" smtClean="0">
                <a:latin typeface="+mn-lt"/>
              </a:rPr>
              <a:t>Implements </a:t>
            </a:r>
            <a:r>
              <a:rPr lang="en-US" altLang="en-US" sz="2400" b="1" dirty="0">
                <a:latin typeface="+mn-lt"/>
              </a:rPr>
              <a:t>the plan through formalizing and communicating it</a:t>
            </a:r>
          </a:p>
          <a:p>
            <a:pPr eaLnBrk="1" hangingPunct="1">
              <a:lnSpc>
                <a:spcPct val="110000"/>
              </a:lnSpc>
              <a:buClr>
                <a:srgbClr val="35FF4E"/>
              </a:buClr>
              <a:buSzPct val="100000"/>
            </a:pPr>
            <a:endParaRPr lang="en-US" altLang="en-US" b="1" dirty="0">
              <a:latin typeface="+mn-lt"/>
            </a:endParaRPr>
          </a:p>
        </p:txBody>
      </p:sp>
      <p:sp>
        <p:nvSpPr>
          <p:cNvPr id="10" name="Rounded Rectangle 9"/>
          <p:cNvSpPr/>
          <p:nvPr/>
        </p:nvSpPr>
        <p:spPr>
          <a:xfrm>
            <a:off x="3719756" y="1572591"/>
            <a:ext cx="5160963" cy="1185635"/>
          </a:xfrm>
          <a:prstGeom prst="roundRect">
            <a:avLst/>
          </a:prstGeom>
          <a:solidFill>
            <a:schemeClr val="bg1"/>
          </a:solid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635000" indent="-635000" eaLnBrk="1" fontAlgn="auto" hangingPunct="1">
              <a:lnSpc>
                <a:spcPct val="90000"/>
              </a:lnSpc>
              <a:spcBef>
                <a:spcPts val="0"/>
              </a:spcBef>
              <a:spcAft>
                <a:spcPts val="1200"/>
              </a:spcAft>
              <a:buFont typeface="Myriad Pro" pitchFamily="34" charset="0"/>
              <a:buNone/>
              <a:tabLst>
                <a:tab pos="715963" algn="l"/>
              </a:tabLst>
              <a:defRPr/>
            </a:pPr>
            <a:r>
              <a:rPr lang="en-GB" sz="2800" dirty="0">
                <a:solidFill>
                  <a:schemeClr val="tx1"/>
                </a:solidFill>
              </a:rPr>
              <a:t>4.1  Formalize, communicate and engage</a:t>
            </a:r>
            <a:endParaRPr lang="en-US" sz="2800" b="1" dirty="0">
              <a:solidFill>
                <a:schemeClr val="tx1"/>
              </a:solidFill>
            </a:endParaRPr>
          </a:p>
        </p:txBody>
      </p:sp>
      <p:pic>
        <p:nvPicPr>
          <p:cNvPr id="3" name="Picture 2"/>
          <p:cNvPicPr>
            <a:picLocks noChangeAspect="1"/>
          </p:cNvPicPr>
          <p:nvPr/>
        </p:nvPicPr>
        <p:blipFill>
          <a:blip r:embed="rId3"/>
          <a:stretch>
            <a:fillRect/>
          </a:stretch>
        </p:blipFill>
        <p:spPr>
          <a:xfrm>
            <a:off x="4477690" y="2904745"/>
            <a:ext cx="3760239" cy="3384811"/>
          </a:xfrm>
          <a:prstGeom prst="rect">
            <a:avLst/>
          </a:prstGeom>
        </p:spPr>
      </p:pic>
      <p:pic>
        <p:nvPicPr>
          <p:cNvPr id="5" name="Picture 4"/>
          <p:cNvPicPr>
            <a:picLocks noChangeAspect="1"/>
          </p:cNvPicPr>
          <p:nvPr/>
        </p:nvPicPr>
        <p:blipFill>
          <a:blip r:embed="rId4"/>
          <a:stretch>
            <a:fillRect/>
          </a:stretch>
        </p:blipFill>
        <p:spPr>
          <a:xfrm>
            <a:off x="4880919" y="4537364"/>
            <a:ext cx="1091648" cy="1058567"/>
          </a:xfrm>
          <a:prstGeom prst="rect">
            <a:avLst/>
          </a:prstGeom>
        </p:spPr>
      </p:pic>
    </p:spTree>
    <p:extLst>
      <p:ext uri="{BB962C8B-B14F-4D97-AF65-F5344CB8AC3E}">
        <p14:creationId xmlns:p14="http://schemas.microsoft.com/office/powerpoint/2010/main" val="110767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Autofit/>
          </a:bodyPr>
          <a:lstStyle/>
          <a:p>
            <a:pPr>
              <a:lnSpc>
                <a:spcPct val="80000"/>
              </a:lnSpc>
            </a:pPr>
            <a:r>
              <a:rPr lang="en-US" altLang="en-US" sz="3200" dirty="0" smtClean="0"/>
              <a:t>Reality </a:t>
            </a:r>
            <a:r>
              <a:rPr lang="en-US" altLang="en-US" sz="3200" dirty="0"/>
              <a:t>check </a:t>
            </a:r>
            <a:r>
              <a:rPr lang="en-US" altLang="en-US" sz="3200" dirty="0" smtClean="0"/>
              <a:t>II</a:t>
            </a:r>
            <a:endParaRPr lang="en-US" altLang="en-US" sz="3200"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pic>
        <p:nvPicPr>
          <p:cNvPr id="7" name="Picture 8" descr="Green Reality check.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11297" flipH="1" flipV="1">
            <a:off x="58346" y="2833191"/>
            <a:ext cx="5394329" cy="3489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1324681" y="3912150"/>
            <a:ext cx="462180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mn-lt"/>
              </a:rPr>
              <a:t>Reality check </a:t>
            </a:r>
            <a:r>
              <a:rPr lang="en-US" altLang="en-US" sz="3200" b="1" dirty="0" smtClean="0">
                <a:latin typeface="+mn-lt"/>
              </a:rPr>
              <a:t>II</a:t>
            </a:r>
          </a:p>
          <a:p>
            <a:pPr marL="342900" indent="-342900">
              <a:buFont typeface="Arial" panose="020B0604020202020204" pitchFamily="34" charset="0"/>
              <a:buChar char="•"/>
            </a:pPr>
            <a:r>
              <a:rPr lang="en-US" altLang="en-US" sz="2400" b="1" dirty="0" smtClean="0">
                <a:latin typeface="+mn-lt"/>
              </a:rPr>
              <a:t>Governance</a:t>
            </a:r>
          </a:p>
          <a:p>
            <a:pPr marL="342900" indent="-342900">
              <a:buFont typeface="Arial" panose="020B0604020202020204" pitchFamily="34" charset="0"/>
              <a:buChar char="•"/>
            </a:pPr>
            <a:r>
              <a:rPr lang="en-US" altLang="en-US" sz="2400" b="1" dirty="0" smtClean="0">
                <a:latin typeface="+mn-lt"/>
              </a:rPr>
              <a:t>Co-management</a:t>
            </a:r>
            <a:endParaRPr lang="en-US" altLang="en-US" sz="2400" b="1" dirty="0">
              <a:latin typeface="+mn-lt"/>
            </a:endParaRPr>
          </a:p>
          <a:p>
            <a:pPr marL="342900" indent="-342900">
              <a:buFont typeface="Arial" panose="020B0604020202020204" pitchFamily="34" charset="0"/>
              <a:buChar char="•"/>
            </a:pPr>
            <a:r>
              <a:rPr lang="en-US" altLang="en-US" sz="2400" b="1" dirty="0" smtClean="0">
                <a:latin typeface="+mn-lt"/>
              </a:rPr>
              <a:t>Supportive </a:t>
            </a:r>
            <a:r>
              <a:rPr lang="en-US" altLang="en-US" sz="2400" b="1" dirty="0">
                <a:latin typeface="+mn-lt"/>
              </a:rPr>
              <a:t>environment</a:t>
            </a:r>
          </a:p>
        </p:txBody>
      </p:sp>
      <p:sp>
        <p:nvSpPr>
          <p:cNvPr id="10" name="Title 1"/>
          <p:cNvSpPr txBox="1">
            <a:spLocks/>
          </p:cNvSpPr>
          <p:nvPr/>
        </p:nvSpPr>
        <p:spPr bwMode="auto">
          <a:xfrm>
            <a:off x="5688418" y="4975258"/>
            <a:ext cx="3164651" cy="1403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0000"/>
              </a:lnSpc>
              <a:buClr>
                <a:srgbClr val="35FF4E"/>
              </a:buClr>
              <a:buSzPct val="100000"/>
            </a:pPr>
            <a:r>
              <a:rPr lang="en-US" altLang="en-US" sz="2000" b="1" dirty="0" smtClean="0">
                <a:latin typeface="+mn-lt"/>
              </a:rPr>
              <a:t>Checks </a:t>
            </a:r>
            <a:r>
              <a:rPr lang="en-US" altLang="en-US" sz="2000" b="1" dirty="0">
                <a:latin typeface="+mn-lt"/>
              </a:rPr>
              <a:t>whether the governance and supporting structures are in place</a:t>
            </a:r>
          </a:p>
        </p:txBody>
      </p:sp>
      <p:pic>
        <p:nvPicPr>
          <p:cNvPr id="3" name="Picture 2"/>
          <p:cNvPicPr>
            <a:picLocks noChangeAspect="1"/>
          </p:cNvPicPr>
          <p:nvPr/>
        </p:nvPicPr>
        <p:blipFill>
          <a:blip r:embed="rId4"/>
          <a:stretch>
            <a:fillRect/>
          </a:stretch>
        </p:blipFill>
        <p:spPr>
          <a:xfrm>
            <a:off x="5564582" y="1599190"/>
            <a:ext cx="3509765" cy="3159345"/>
          </a:xfrm>
          <a:prstGeom prst="rect">
            <a:avLst/>
          </a:prstGeom>
        </p:spPr>
      </p:pic>
      <p:pic>
        <p:nvPicPr>
          <p:cNvPr id="5" name="Picture 4"/>
          <p:cNvPicPr>
            <a:picLocks noChangeAspect="1"/>
          </p:cNvPicPr>
          <p:nvPr/>
        </p:nvPicPr>
        <p:blipFill>
          <a:blip r:embed="rId5"/>
          <a:stretch>
            <a:fillRect/>
          </a:stretch>
        </p:blipFill>
        <p:spPr>
          <a:xfrm>
            <a:off x="5424910" y="3782838"/>
            <a:ext cx="1207113" cy="1164437"/>
          </a:xfrm>
          <a:prstGeom prst="rect">
            <a:avLst/>
          </a:prstGeom>
        </p:spPr>
      </p:pic>
    </p:spTree>
    <p:extLst>
      <p:ext uri="{BB962C8B-B14F-4D97-AF65-F5344CB8AC3E}">
        <p14:creationId xmlns:p14="http://schemas.microsoft.com/office/powerpoint/2010/main" val="2183950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rmAutofit fontScale="90000"/>
          </a:bodyPr>
          <a:lstStyle/>
          <a:p>
            <a:r>
              <a:rPr lang="en-US" altLang="en-US" dirty="0" smtClean="0"/>
              <a:t>Step 5 </a:t>
            </a:r>
            <a:br>
              <a:rPr lang="en-US" altLang="en-US" dirty="0" smtClean="0"/>
            </a:br>
            <a:r>
              <a:rPr lang="en-US" altLang="en-US" dirty="0"/>
              <a:t>Monitor, evaluate, adapt</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
        <p:nvSpPr>
          <p:cNvPr id="7" name="Rounded Rectangle 6"/>
          <p:cNvSpPr/>
          <p:nvPr/>
        </p:nvSpPr>
        <p:spPr>
          <a:xfrm>
            <a:off x="385465" y="2982940"/>
            <a:ext cx="4593265" cy="2761730"/>
          </a:xfrm>
          <a:prstGeom prst="roundRect">
            <a:avLst/>
          </a:prstGeom>
          <a:solidFill>
            <a:schemeClr val="bg1"/>
          </a:solid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539750" indent="-539750" eaLnBrk="1" fontAlgn="auto" hangingPunct="1">
              <a:spcBef>
                <a:spcPts val="0"/>
              </a:spcBef>
              <a:spcAft>
                <a:spcPts val="1800"/>
              </a:spcAft>
              <a:defRPr/>
            </a:pPr>
            <a:r>
              <a:rPr lang="en-GB" sz="2800" dirty="0">
                <a:solidFill>
                  <a:schemeClr val="tx1"/>
                </a:solidFill>
              </a:rPr>
              <a:t>5.1 Monitor &amp; evaluate (M&amp;E) performance of management </a:t>
            </a:r>
            <a:endParaRPr lang="en-US" sz="2800" b="1" dirty="0">
              <a:solidFill>
                <a:schemeClr val="tx1"/>
              </a:solidFill>
            </a:endParaRPr>
          </a:p>
          <a:p>
            <a:pPr marL="539750" indent="-539750" eaLnBrk="1" fontAlgn="auto" hangingPunct="1">
              <a:spcBef>
                <a:spcPts val="0"/>
              </a:spcBef>
              <a:spcAft>
                <a:spcPts val="0"/>
              </a:spcAft>
              <a:defRPr/>
            </a:pPr>
            <a:r>
              <a:rPr lang="en-GB" sz="2800" dirty="0">
                <a:solidFill>
                  <a:schemeClr val="tx1"/>
                </a:solidFill>
              </a:rPr>
              <a:t>5.2 Adapt the plan based on</a:t>
            </a:r>
            <a:br>
              <a:rPr lang="en-GB" sz="2800" dirty="0">
                <a:solidFill>
                  <a:schemeClr val="tx1"/>
                </a:solidFill>
              </a:rPr>
            </a:br>
            <a:r>
              <a:rPr lang="en-GB" sz="2800" dirty="0">
                <a:solidFill>
                  <a:schemeClr val="tx1"/>
                </a:solidFill>
              </a:rPr>
              <a:t>M&amp;E</a:t>
            </a:r>
            <a:endParaRPr lang="en-US" sz="2800" b="1" dirty="0">
              <a:solidFill>
                <a:schemeClr val="tx1"/>
              </a:solidFill>
            </a:endParaRPr>
          </a:p>
        </p:txBody>
      </p:sp>
      <p:sp>
        <p:nvSpPr>
          <p:cNvPr id="9" name="Title 1"/>
          <p:cNvSpPr txBox="1">
            <a:spLocks/>
          </p:cNvSpPr>
          <p:nvPr/>
        </p:nvSpPr>
        <p:spPr bwMode="auto">
          <a:xfrm>
            <a:off x="5493872" y="4675205"/>
            <a:ext cx="3458740" cy="1362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buClr>
                <a:srgbClr val="35FF4E"/>
              </a:buClr>
              <a:buSzPct val="100000"/>
            </a:pPr>
            <a:r>
              <a:rPr lang="en-US" altLang="en-US" sz="2400" b="1" dirty="0">
                <a:latin typeface="+mn-lt"/>
              </a:rPr>
              <a:t>Completes the </a:t>
            </a:r>
            <a:r>
              <a:rPr lang="en-US" altLang="en-US" sz="2400" b="1" dirty="0" smtClean="0">
                <a:latin typeface="+mn-lt"/>
              </a:rPr>
              <a:t>EAFm </a:t>
            </a:r>
            <a:r>
              <a:rPr lang="en-US" altLang="en-US" sz="2400" b="1" dirty="0">
                <a:latin typeface="+mn-lt"/>
              </a:rPr>
              <a:t>cycle with M&amp;E and adapts the plan to start a new cycle</a:t>
            </a:r>
            <a:endParaRPr lang="en-US" altLang="en-US" b="1" dirty="0">
              <a:latin typeface="+mn-lt"/>
            </a:endParaRPr>
          </a:p>
        </p:txBody>
      </p:sp>
      <p:pic>
        <p:nvPicPr>
          <p:cNvPr id="3" name="Picture 2"/>
          <p:cNvPicPr>
            <a:picLocks noChangeAspect="1"/>
          </p:cNvPicPr>
          <p:nvPr/>
        </p:nvPicPr>
        <p:blipFill>
          <a:blip r:embed="rId3"/>
          <a:stretch>
            <a:fillRect/>
          </a:stretch>
        </p:blipFill>
        <p:spPr>
          <a:xfrm>
            <a:off x="5427721" y="1528830"/>
            <a:ext cx="3591041" cy="3232506"/>
          </a:xfrm>
          <a:prstGeom prst="rect">
            <a:avLst/>
          </a:prstGeom>
        </p:spPr>
      </p:pic>
      <p:pic>
        <p:nvPicPr>
          <p:cNvPr id="5" name="Picture 4"/>
          <p:cNvPicPr>
            <a:picLocks noChangeAspect="1"/>
          </p:cNvPicPr>
          <p:nvPr/>
        </p:nvPicPr>
        <p:blipFill>
          <a:blip r:embed="rId4"/>
          <a:stretch>
            <a:fillRect/>
          </a:stretch>
        </p:blipFill>
        <p:spPr>
          <a:xfrm>
            <a:off x="5044710" y="2075168"/>
            <a:ext cx="1390008" cy="1347333"/>
          </a:xfrm>
          <a:prstGeom prst="rect">
            <a:avLst/>
          </a:prstGeom>
        </p:spPr>
      </p:pic>
    </p:spTree>
    <p:extLst>
      <p:ext uri="{BB962C8B-B14F-4D97-AF65-F5344CB8AC3E}">
        <p14:creationId xmlns:p14="http://schemas.microsoft.com/office/powerpoint/2010/main" val="240745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Summary</a:t>
            </a:r>
            <a:endParaRPr lang="en-GB" dirty="0"/>
          </a:p>
        </p:txBody>
      </p:sp>
      <p:sp>
        <p:nvSpPr>
          <p:cNvPr id="6" name="Content Placeholder 5"/>
          <p:cNvSpPr>
            <a:spLocks noGrp="1"/>
          </p:cNvSpPr>
          <p:nvPr>
            <p:ph idx="1"/>
          </p:nvPr>
        </p:nvSpPr>
        <p:spPr>
          <a:xfrm>
            <a:off x="1275906" y="2242024"/>
            <a:ext cx="7239443" cy="4194051"/>
          </a:xfrm>
        </p:spPr>
        <p:txBody>
          <a:bodyPr>
            <a:normAutofit lnSpcReduction="10000"/>
          </a:bodyPr>
          <a:lstStyle/>
          <a:p>
            <a:pPr marL="0" indent="0">
              <a:buNone/>
            </a:pPr>
            <a:r>
              <a:rPr lang="en-US" altLang="en-US" b="1" dirty="0" smtClean="0"/>
              <a:t>Planning – Steps 1-3</a:t>
            </a:r>
          </a:p>
          <a:p>
            <a:pPr marL="514350" indent="-514350">
              <a:buFont typeface="+mj-lt"/>
              <a:buAutoNum type="arabicPeriod"/>
            </a:pPr>
            <a:r>
              <a:rPr lang="en-US" altLang="en-US" dirty="0" smtClean="0"/>
              <a:t>Define &amp; scope</a:t>
            </a:r>
          </a:p>
          <a:p>
            <a:pPr marL="514350" indent="-514350">
              <a:buFont typeface="+mj-lt"/>
              <a:buAutoNum type="arabicPeriod"/>
            </a:pPr>
            <a:r>
              <a:rPr lang="en-US" altLang="en-US" dirty="0" smtClean="0"/>
              <a:t>Issues &amp; goals</a:t>
            </a:r>
          </a:p>
          <a:p>
            <a:pPr marL="514350" indent="-514350">
              <a:buFont typeface="+mj-lt"/>
              <a:buAutoNum type="arabicPeriod"/>
            </a:pPr>
            <a:r>
              <a:rPr lang="en-US" altLang="en-US" dirty="0" smtClean="0"/>
              <a:t>Objectives, indicators, management actions &amp; compliance, financing</a:t>
            </a:r>
          </a:p>
          <a:p>
            <a:pPr marL="0" indent="0">
              <a:buNone/>
            </a:pPr>
            <a:r>
              <a:rPr lang="en-US" altLang="en-US" b="1" dirty="0" smtClean="0"/>
              <a:t>Doing -  Step 4</a:t>
            </a:r>
          </a:p>
          <a:p>
            <a:pPr marL="0" indent="0">
              <a:buNone/>
            </a:pPr>
            <a:r>
              <a:rPr lang="en-US" altLang="en-US" dirty="0" smtClean="0"/>
              <a:t>4. Implement</a:t>
            </a:r>
          </a:p>
          <a:p>
            <a:pPr marL="0" indent="0">
              <a:buNone/>
            </a:pPr>
            <a:r>
              <a:rPr lang="en-US" altLang="en-US" b="1" dirty="0" smtClean="0"/>
              <a:t>Checking &amp; improving - Step 5</a:t>
            </a:r>
          </a:p>
          <a:p>
            <a:pPr marL="0" indent="0">
              <a:buNone/>
            </a:pPr>
            <a:r>
              <a:rPr lang="en-US" altLang="en-US" dirty="0" smtClean="0"/>
              <a:t>5. Monitor, evaluate and adapt</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grpSp>
        <p:nvGrpSpPr>
          <p:cNvPr id="14" name="Group 13"/>
          <p:cNvGrpSpPr/>
          <p:nvPr/>
        </p:nvGrpSpPr>
        <p:grpSpPr>
          <a:xfrm>
            <a:off x="619347" y="2400300"/>
            <a:ext cx="588964" cy="3288030"/>
            <a:chOff x="631825" y="1965823"/>
            <a:chExt cx="588964" cy="3858897"/>
          </a:xfrm>
        </p:grpSpPr>
        <p:cxnSp>
          <p:nvCxnSpPr>
            <p:cNvPr id="15" name="Straight Arrow Connector 14"/>
            <p:cNvCxnSpPr/>
            <p:nvPr/>
          </p:nvCxnSpPr>
          <p:spPr>
            <a:xfrm flipH="1">
              <a:off x="631825" y="5772150"/>
              <a:ext cx="588964" cy="0"/>
            </a:xfrm>
            <a:prstGeom prst="straightConnector1">
              <a:avLst/>
            </a:prstGeom>
            <a:ln w="101600">
              <a:solidFill>
                <a:srgbClr val="FF0000"/>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41128" y="1965823"/>
              <a:ext cx="0" cy="3858897"/>
            </a:xfrm>
            <a:prstGeom prst="straightConnector1">
              <a:avLst/>
            </a:prstGeom>
            <a:ln w="101600">
              <a:solidFill>
                <a:srgbClr val="FF0000"/>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31825" y="2021893"/>
              <a:ext cx="588963" cy="0"/>
            </a:xfrm>
            <a:prstGeom prst="straightConnector1">
              <a:avLst/>
            </a:prstGeom>
            <a:ln w="1016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a:blip r:embed="rId3"/>
          <a:stretch>
            <a:fillRect/>
          </a:stretch>
        </p:blipFill>
        <p:spPr>
          <a:xfrm>
            <a:off x="5436973" y="177897"/>
            <a:ext cx="3563394" cy="3207619"/>
          </a:xfrm>
          <a:prstGeom prst="rect">
            <a:avLst/>
          </a:prstGeom>
        </p:spPr>
      </p:pic>
    </p:spTree>
    <p:extLst>
      <p:ext uri="{BB962C8B-B14F-4D97-AF65-F5344CB8AC3E}">
        <p14:creationId xmlns:p14="http://schemas.microsoft.com/office/powerpoint/2010/main" val="174801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smtClean="0"/>
              <a:t>Key messages</a:t>
            </a:r>
            <a:endParaRPr lang="en-US" altLang="en-US" dirty="0"/>
          </a:p>
        </p:txBody>
      </p:sp>
      <p:sp>
        <p:nvSpPr>
          <p:cNvPr id="3" name="Content Placeholder 2"/>
          <p:cNvSpPr>
            <a:spLocks noGrp="1"/>
          </p:cNvSpPr>
          <p:nvPr>
            <p:ph idx="1"/>
          </p:nvPr>
        </p:nvSpPr>
        <p:spPr>
          <a:xfrm>
            <a:off x="628650" y="2331719"/>
            <a:ext cx="7886700" cy="4084955"/>
          </a:xfrm>
        </p:spPr>
        <p:txBody>
          <a:bodyPr>
            <a:normAutofit fontScale="92500"/>
          </a:bodyPr>
          <a:lstStyle/>
          <a:p>
            <a:r>
              <a:rPr lang="en-US" dirty="0" smtClean="0"/>
              <a:t>The EAFm cycle has </a:t>
            </a:r>
            <a:r>
              <a:rPr lang="en-US" b="1" dirty="0" smtClean="0"/>
              <a:t>5 steps</a:t>
            </a:r>
          </a:p>
          <a:p>
            <a:r>
              <a:rPr lang="en-US" dirty="0" smtClean="0"/>
              <a:t>Before the first step in the cycle, get organized in the </a:t>
            </a:r>
            <a:r>
              <a:rPr lang="en-US" b="1" dirty="0" smtClean="0"/>
              <a:t>Startup A and B</a:t>
            </a:r>
          </a:p>
          <a:p>
            <a:r>
              <a:rPr lang="en-US" dirty="0" smtClean="0"/>
              <a:t>The EAFm plan is written from the outputs of </a:t>
            </a:r>
            <a:r>
              <a:rPr lang="en-US" b="1" dirty="0" smtClean="0"/>
              <a:t>Steps 1-3</a:t>
            </a:r>
          </a:p>
          <a:p>
            <a:r>
              <a:rPr lang="en-US" dirty="0" smtClean="0"/>
              <a:t>In </a:t>
            </a:r>
            <a:r>
              <a:rPr lang="en-US" b="1" dirty="0" smtClean="0"/>
              <a:t>Step 4</a:t>
            </a:r>
            <a:r>
              <a:rPr lang="en-US" dirty="0" smtClean="0"/>
              <a:t> the plan is implemented</a:t>
            </a:r>
          </a:p>
          <a:p>
            <a:r>
              <a:rPr lang="en-US" dirty="0" smtClean="0"/>
              <a:t>In </a:t>
            </a:r>
            <a:r>
              <a:rPr lang="en-US" b="1" dirty="0" smtClean="0"/>
              <a:t>Step 5</a:t>
            </a:r>
            <a:r>
              <a:rPr lang="en-US" dirty="0" smtClean="0"/>
              <a:t> the plan is evaluated and adapted for the next cycle</a:t>
            </a:r>
          </a:p>
          <a:p>
            <a:r>
              <a:rPr lang="en-US" dirty="0" smtClean="0"/>
              <a:t>We do a </a:t>
            </a:r>
            <a:r>
              <a:rPr lang="en-US" b="1" dirty="0" smtClean="0"/>
              <a:t>reality check </a:t>
            </a:r>
            <a:r>
              <a:rPr lang="en-US" dirty="0" smtClean="0"/>
              <a:t>two times to make sure that we can really achieve the goals</a:t>
            </a:r>
            <a:endParaRPr 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15</a:t>
            </a:fld>
            <a:endParaRPr lang="en-GB" dirty="0"/>
          </a:p>
        </p:txBody>
      </p:sp>
    </p:spTree>
    <p:extLst>
      <p:ext uri="{BB962C8B-B14F-4D97-AF65-F5344CB8AC3E}">
        <p14:creationId xmlns:p14="http://schemas.microsoft.com/office/powerpoint/2010/main" val="189298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941161"/>
            <a:ext cx="7886700" cy="753473"/>
          </a:xfrm>
        </p:spPr>
        <p:txBody>
          <a:bodyPr>
            <a:normAutofit fontScale="90000"/>
          </a:bodyPr>
          <a:lstStyle/>
          <a:p>
            <a:r>
              <a:rPr lang="en-US" altLang="en-US" dirty="0" smtClean="0"/>
              <a:t>Activity:</a:t>
            </a:r>
            <a:br>
              <a:rPr lang="en-US" altLang="en-US" dirty="0" smtClean="0"/>
            </a:br>
            <a:r>
              <a:rPr lang="en-US" altLang="en-US" dirty="0" smtClean="0"/>
              <a:t>The EAFm steps</a:t>
            </a:r>
            <a:endParaRPr lang="en-GB" dirty="0"/>
          </a:p>
        </p:txBody>
      </p:sp>
      <p:sp>
        <p:nvSpPr>
          <p:cNvPr id="7" name="Content Placeholder 6"/>
          <p:cNvSpPr>
            <a:spLocks noGrp="1"/>
          </p:cNvSpPr>
          <p:nvPr>
            <p:ph idx="1"/>
          </p:nvPr>
        </p:nvSpPr>
        <p:spPr>
          <a:xfrm>
            <a:off x="628650" y="3296093"/>
            <a:ext cx="7886700" cy="2880869"/>
          </a:xfrm>
        </p:spPr>
        <p:txBody>
          <a:bodyPr/>
          <a:lstStyle/>
          <a:p>
            <a:pPr marL="0" indent="0">
              <a:buNone/>
            </a:pPr>
            <a:r>
              <a:rPr lang="en-US" altLang="en-US" dirty="0" smtClean="0">
                <a:sym typeface="Calibri" panose="020F0502020204030204" pitchFamily="34" charset="0"/>
              </a:rPr>
              <a:t>Move to the large circle and follow instructions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400068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772866"/>
            <a:ext cx="7886700" cy="753473"/>
          </a:xfrm>
        </p:spPr>
        <p:txBody>
          <a:bodyPr>
            <a:normAutofit fontScale="90000"/>
          </a:bodyPr>
          <a:lstStyle/>
          <a:p>
            <a:r>
              <a:rPr lang="en-US" altLang="en-US" dirty="0" smtClean="0"/>
              <a:t>Activity:</a:t>
            </a:r>
            <a:br>
              <a:rPr lang="en-US" altLang="en-US" dirty="0" smtClean="0"/>
            </a:br>
            <a:r>
              <a:rPr lang="en-US" altLang="en-US" dirty="0" smtClean="0"/>
              <a:t>Form working groups</a:t>
            </a:r>
            <a:endParaRPr lang="en-US" altLang="en-US" dirty="0"/>
          </a:p>
        </p:txBody>
      </p:sp>
      <p:sp>
        <p:nvSpPr>
          <p:cNvPr id="7" name="Content Placeholder 6"/>
          <p:cNvSpPr>
            <a:spLocks noGrp="1"/>
          </p:cNvSpPr>
          <p:nvPr>
            <p:ph idx="1"/>
          </p:nvPr>
        </p:nvSpPr>
        <p:spPr>
          <a:xfrm>
            <a:off x="628650" y="2764465"/>
            <a:ext cx="7886700" cy="3412497"/>
          </a:xfrm>
        </p:spPr>
        <p:txBody>
          <a:bodyPr/>
          <a:lstStyle/>
          <a:p>
            <a:r>
              <a:rPr lang="en-US" altLang="en-US" dirty="0" smtClean="0">
                <a:sym typeface="Calibri" panose="020F0502020204030204" pitchFamily="34" charset="0"/>
              </a:rPr>
              <a:t>Form </a:t>
            </a:r>
            <a:r>
              <a:rPr lang="en-US" altLang="en-US" b="1" dirty="0" smtClean="0">
                <a:sym typeface="Calibri" panose="020F0502020204030204" pitchFamily="34" charset="0"/>
              </a:rPr>
              <a:t>working groups </a:t>
            </a:r>
            <a:r>
              <a:rPr lang="en-US" altLang="en-US" dirty="0" smtClean="0">
                <a:sym typeface="Calibri" panose="020F0502020204030204" pitchFamily="34" charset="0"/>
              </a:rPr>
              <a:t>(may be based on shared fishery/shared geographical area)</a:t>
            </a:r>
          </a:p>
          <a:p>
            <a:r>
              <a:rPr lang="en-US" altLang="en-US" dirty="0" smtClean="0">
                <a:sym typeface="Calibri" panose="020F0502020204030204" pitchFamily="34" charset="0"/>
              </a:rPr>
              <a:t>You will work in these groups for much of the rest of the course, developing parts of the EAFm plan as you go through Steps 1–3 </a:t>
            </a:r>
          </a:p>
          <a:p>
            <a:r>
              <a:rPr lang="en-US" altLang="en-US" dirty="0" smtClean="0">
                <a:sym typeface="Calibri" panose="020F0502020204030204" pitchFamily="34" charset="0"/>
              </a:rPr>
              <a:t>On Day 5, each group will present their draft EAFm plan and receive feedback</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spTree>
    <p:extLst>
      <p:ext uri="{BB962C8B-B14F-4D97-AF65-F5344CB8AC3E}">
        <p14:creationId xmlns:p14="http://schemas.microsoft.com/office/powerpoint/2010/main" val="88948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smtClean="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smtClean="0"/>
              <a:t>After this session you will be able to:</a:t>
            </a:r>
          </a:p>
          <a:p>
            <a:r>
              <a:rPr lang="en-US" dirty="0" smtClean="0"/>
              <a:t>Describe the key steps of the EAFm cycle and how to plan, implement and monitor EAFm</a:t>
            </a:r>
          </a:p>
          <a:p>
            <a:r>
              <a:rPr lang="en-US" dirty="0" smtClean="0"/>
              <a:t>Identify the planning steps in EAFm cycle</a:t>
            </a:r>
          </a:p>
          <a:p>
            <a:r>
              <a:rPr lang="en-US" dirty="0" smtClean="0"/>
              <a:t>Describe the outline of an EAFm plan </a:t>
            </a:r>
            <a:endParaRPr 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2</a:t>
            </a:fld>
            <a:endParaRPr lang="en-GB" dirty="0"/>
          </a:p>
        </p:txBody>
      </p:sp>
    </p:spTree>
    <p:extLst>
      <p:ext uri="{BB962C8B-B14F-4D97-AF65-F5344CB8AC3E}">
        <p14:creationId xmlns:p14="http://schemas.microsoft.com/office/powerpoint/2010/main" val="394419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2" y="1488551"/>
            <a:ext cx="8217638" cy="1275914"/>
          </a:xfrm>
        </p:spPr>
        <p:txBody>
          <a:bodyPr>
            <a:normAutofit/>
          </a:bodyPr>
          <a:lstStyle/>
          <a:p>
            <a:r>
              <a:rPr lang="en-US" altLang="en-US" dirty="0" smtClean="0"/>
              <a:t>The 5 steps of</a:t>
            </a:r>
            <a:br>
              <a:rPr lang="en-US" altLang="en-US" dirty="0" smtClean="0"/>
            </a:br>
            <a:r>
              <a:rPr lang="en-US" altLang="en-US" dirty="0" smtClean="0"/>
              <a:t>EAFm</a:t>
            </a:r>
            <a:endParaRPr lang="en-US"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3</a:t>
            </a:fld>
            <a:endParaRPr lang="en-GB" dirty="0"/>
          </a:p>
        </p:txBody>
      </p:sp>
      <p:pic>
        <p:nvPicPr>
          <p:cNvPr id="3" name="Picture 2"/>
          <p:cNvPicPr>
            <a:picLocks noChangeAspect="1"/>
          </p:cNvPicPr>
          <p:nvPr/>
        </p:nvPicPr>
        <p:blipFill>
          <a:blip r:embed="rId3"/>
          <a:stretch>
            <a:fillRect/>
          </a:stretch>
        </p:blipFill>
        <p:spPr>
          <a:xfrm>
            <a:off x="3593067" y="1488551"/>
            <a:ext cx="5402652" cy="4862387"/>
          </a:xfrm>
          <a:prstGeom prst="rect">
            <a:avLst/>
          </a:prstGeom>
        </p:spPr>
      </p:pic>
    </p:spTree>
    <p:extLst>
      <p:ext uri="{BB962C8B-B14F-4D97-AF65-F5344CB8AC3E}">
        <p14:creationId xmlns:p14="http://schemas.microsoft.com/office/powerpoint/2010/main" val="848053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Startup A</a:t>
            </a:r>
            <a:endParaRPr lang="en-US" altLang="en-US" dirty="0"/>
          </a:p>
        </p:txBody>
      </p:sp>
      <p:sp>
        <p:nvSpPr>
          <p:cNvPr id="3" name="Content Placeholder 2"/>
          <p:cNvSpPr>
            <a:spLocks noGrp="1"/>
          </p:cNvSpPr>
          <p:nvPr>
            <p:ph idx="1"/>
          </p:nvPr>
        </p:nvSpPr>
        <p:spPr>
          <a:xfrm>
            <a:off x="628650" y="2331719"/>
            <a:ext cx="4347387" cy="3845243"/>
          </a:xfrm>
        </p:spPr>
        <p:txBody>
          <a:bodyPr/>
          <a:lstStyle/>
          <a:p>
            <a:pPr marL="0" indent="0">
              <a:buNone/>
            </a:pPr>
            <a:r>
              <a:rPr lang="en-US" altLang="en-US" b="1" dirty="0" smtClean="0"/>
              <a:t>A: Prepare for EAFm</a:t>
            </a:r>
          </a:p>
          <a:p>
            <a:endParaRPr lang="en-US" dirty="0" smtClean="0"/>
          </a:p>
          <a:p>
            <a:r>
              <a:rPr lang="en-US" dirty="0" smtClean="0"/>
              <a:t>Decide on the general location for planning</a:t>
            </a:r>
          </a:p>
          <a:p>
            <a:r>
              <a:rPr lang="en-US" dirty="0" smtClean="0"/>
              <a:t>Identify who should be involved</a:t>
            </a:r>
          </a:p>
          <a:p>
            <a:r>
              <a:rPr lang="en-US" dirty="0" smtClean="0"/>
              <a:t>Plan for the process</a:t>
            </a:r>
          </a:p>
          <a:p>
            <a:endParaRPr lang="en-US"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pic>
        <p:nvPicPr>
          <p:cNvPr id="7" name="Picture 6"/>
          <p:cNvPicPr>
            <a:picLocks noChangeAspect="1"/>
          </p:cNvPicPr>
          <p:nvPr/>
        </p:nvPicPr>
        <p:blipFill>
          <a:blip r:embed="rId3"/>
          <a:stretch>
            <a:fillRect/>
          </a:stretch>
        </p:blipFill>
        <p:spPr>
          <a:xfrm>
            <a:off x="4872190" y="2242024"/>
            <a:ext cx="3847757" cy="3462981"/>
          </a:xfrm>
          <a:prstGeom prst="rect">
            <a:avLst/>
          </a:prstGeom>
        </p:spPr>
      </p:pic>
      <p:pic>
        <p:nvPicPr>
          <p:cNvPr id="8" name="Picture 7"/>
          <p:cNvPicPr>
            <a:picLocks noChangeAspect="1"/>
          </p:cNvPicPr>
          <p:nvPr/>
        </p:nvPicPr>
        <p:blipFill>
          <a:blip r:embed="rId4"/>
          <a:stretch>
            <a:fillRect/>
          </a:stretch>
        </p:blipFill>
        <p:spPr>
          <a:xfrm>
            <a:off x="4572000" y="1741855"/>
            <a:ext cx="1633870" cy="1511939"/>
          </a:xfrm>
          <a:prstGeom prst="rect">
            <a:avLst/>
          </a:prstGeom>
        </p:spPr>
      </p:pic>
    </p:spTree>
    <p:extLst>
      <p:ext uri="{BB962C8B-B14F-4D97-AF65-F5344CB8AC3E}">
        <p14:creationId xmlns:p14="http://schemas.microsoft.com/office/powerpoint/2010/main" val="3774240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1481"/>
            <a:ext cx="7886700" cy="753473"/>
          </a:xfrm>
        </p:spPr>
        <p:txBody>
          <a:bodyPr/>
          <a:lstStyle/>
          <a:p>
            <a:r>
              <a:rPr lang="en-US" altLang="en-US" dirty="0" smtClean="0"/>
              <a:t>Startup B</a:t>
            </a:r>
            <a:endParaRPr lang="en-US" altLang="en-US" dirty="0"/>
          </a:p>
        </p:txBody>
      </p:sp>
      <p:sp>
        <p:nvSpPr>
          <p:cNvPr id="3" name="Content Placeholder 2"/>
          <p:cNvSpPr>
            <a:spLocks noGrp="1"/>
          </p:cNvSpPr>
          <p:nvPr>
            <p:ph idx="1"/>
          </p:nvPr>
        </p:nvSpPr>
        <p:spPr>
          <a:xfrm>
            <a:off x="628650" y="2331719"/>
            <a:ext cx="4294224" cy="3845243"/>
          </a:xfrm>
        </p:spPr>
        <p:txBody>
          <a:bodyPr/>
          <a:lstStyle/>
          <a:p>
            <a:pPr marL="0" indent="0">
              <a:buNone/>
            </a:pPr>
            <a:r>
              <a:rPr lang="en-US" altLang="en-US" b="1" dirty="0" smtClean="0"/>
              <a:t>B: Stakeholder engagement</a:t>
            </a:r>
          </a:p>
          <a:p>
            <a:pPr marL="0" indent="0">
              <a:buNone/>
            </a:pPr>
            <a:endParaRPr lang="en-US" dirty="0" smtClean="0"/>
          </a:p>
          <a:p>
            <a:pPr marL="0" indent="0">
              <a:buNone/>
            </a:pPr>
            <a:r>
              <a:rPr lang="en-US" dirty="0" smtClean="0"/>
              <a:t>Engage stakeholders for:</a:t>
            </a:r>
          </a:p>
          <a:p>
            <a:r>
              <a:rPr lang="en-US" dirty="0" smtClean="0"/>
              <a:t>Participatory planning</a:t>
            </a:r>
          </a:p>
          <a:p>
            <a:r>
              <a:rPr lang="en-US" dirty="0" smtClean="0"/>
              <a:t>Co-management</a:t>
            </a:r>
          </a:p>
          <a:p>
            <a:endParaRPr lang="en-US"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5</a:t>
            </a:fld>
            <a:endParaRPr lang="en-GB" dirty="0"/>
          </a:p>
        </p:txBody>
      </p:sp>
      <p:pic>
        <p:nvPicPr>
          <p:cNvPr id="7" name="Picture 6"/>
          <p:cNvPicPr>
            <a:picLocks noChangeAspect="1"/>
          </p:cNvPicPr>
          <p:nvPr/>
        </p:nvPicPr>
        <p:blipFill>
          <a:blip r:embed="rId3"/>
          <a:stretch>
            <a:fillRect/>
          </a:stretch>
        </p:blipFill>
        <p:spPr>
          <a:xfrm>
            <a:off x="5016121" y="2204954"/>
            <a:ext cx="3846909" cy="3462828"/>
          </a:xfrm>
          <a:prstGeom prst="rect">
            <a:avLst/>
          </a:prstGeom>
        </p:spPr>
      </p:pic>
      <p:pic>
        <p:nvPicPr>
          <p:cNvPr id="8" name="Picture 7"/>
          <p:cNvPicPr>
            <a:picLocks noChangeAspect="1"/>
          </p:cNvPicPr>
          <p:nvPr/>
        </p:nvPicPr>
        <p:blipFill>
          <a:blip r:embed="rId4"/>
          <a:stretch>
            <a:fillRect/>
          </a:stretch>
        </p:blipFill>
        <p:spPr>
          <a:xfrm>
            <a:off x="4854653" y="1686749"/>
            <a:ext cx="1609483" cy="1499746"/>
          </a:xfrm>
          <a:prstGeom prst="rect">
            <a:avLst/>
          </a:prstGeom>
        </p:spPr>
      </p:pic>
    </p:spTree>
    <p:extLst>
      <p:ext uri="{BB962C8B-B14F-4D97-AF65-F5344CB8AC3E}">
        <p14:creationId xmlns:p14="http://schemas.microsoft.com/office/powerpoint/2010/main" val="301852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22" y="2027286"/>
            <a:ext cx="6246558" cy="753473"/>
          </a:xfrm>
        </p:spPr>
        <p:txBody>
          <a:bodyPr>
            <a:normAutofit fontScale="90000"/>
          </a:bodyPr>
          <a:lstStyle/>
          <a:p>
            <a:r>
              <a:rPr lang="en-US" altLang="en-US" dirty="0" smtClean="0"/>
              <a:t>Step 1 </a:t>
            </a:r>
            <a:br>
              <a:rPr lang="en-US" altLang="en-US" dirty="0" smtClean="0"/>
            </a:br>
            <a:r>
              <a:rPr lang="en-US" altLang="en-US" dirty="0" smtClean="0"/>
              <a:t>Define and scope the Fisheries Management Unit (FMU)</a:t>
            </a:r>
            <a:br>
              <a:rPr lang="en-US" altLang="en-US" dirty="0" smtClean="0"/>
            </a:b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6</a:t>
            </a:fld>
            <a:endParaRPr lang="en-GB" dirty="0"/>
          </a:p>
        </p:txBody>
      </p:sp>
      <p:sp>
        <p:nvSpPr>
          <p:cNvPr id="10" name="Rounded Rectangle 9"/>
          <p:cNvSpPr/>
          <p:nvPr/>
        </p:nvSpPr>
        <p:spPr>
          <a:xfrm>
            <a:off x="266701" y="3173597"/>
            <a:ext cx="4095750" cy="2435225"/>
          </a:xfrm>
          <a:prstGeom prst="roundRect">
            <a:avLst/>
          </a:prstGeom>
          <a:solidFill>
            <a:schemeClr val="bg1"/>
          </a:solid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514350" indent="-514350" fontAlgn="auto">
              <a:spcBef>
                <a:spcPts val="0"/>
              </a:spcBef>
              <a:spcAft>
                <a:spcPts val="1200"/>
              </a:spcAft>
              <a:defRPr/>
            </a:pPr>
            <a:r>
              <a:rPr lang="en-GB" sz="2800" kern="0" dirty="0">
                <a:solidFill>
                  <a:srgbClr val="000000"/>
                </a:solidFill>
              </a:rPr>
              <a:t>1.1 Define the FMU</a:t>
            </a:r>
          </a:p>
          <a:p>
            <a:pPr marL="514350" indent="-514350" fontAlgn="auto">
              <a:spcBef>
                <a:spcPts val="0"/>
              </a:spcBef>
              <a:spcAft>
                <a:spcPts val="1200"/>
              </a:spcAft>
              <a:defRPr/>
            </a:pPr>
            <a:r>
              <a:rPr lang="en-GB" sz="2800" kern="0" dirty="0">
                <a:solidFill>
                  <a:srgbClr val="000000"/>
                </a:solidFill>
              </a:rPr>
              <a:t>1.2 Agree the FMU vision</a:t>
            </a:r>
          </a:p>
          <a:p>
            <a:pPr marL="514350" indent="-514350" fontAlgn="auto">
              <a:spcBef>
                <a:spcPts val="0"/>
              </a:spcBef>
              <a:spcAft>
                <a:spcPts val="1200"/>
              </a:spcAft>
              <a:defRPr/>
            </a:pPr>
            <a:r>
              <a:rPr lang="en-GB" sz="2800" kern="0" dirty="0">
                <a:solidFill>
                  <a:srgbClr val="000000"/>
                </a:solidFill>
              </a:rPr>
              <a:t>1.3 Scope the FMU</a:t>
            </a:r>
          </a:p>
        </p:txBody>
      </p:sp>
      <p:sp>
        <p:nvSpPr>
          <p:cNvPr id="12" name="Title 1"/>
          <p:cNvSpPr txBox="1">
            <a:spLocks/>
          </p:cNvSpPr>
          <p:nvPr/>
        </p:nvSpPr>
        <p:spPr bwMode="auto">
          <a:xfrm>
            <a:off x="460522" y="5608822"/>
            <a:ext cx="4111477" cy="671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buClr>
                <a:srgbClr val="35FF4E"/>
              </a:buClr>
              <a:buSzPct val="100000"/>
            </a:pPr>
            <a:r>
              <a:rPr lang="en-US" altLang="en-US" sz="2000" b="1" dirty="0">
                <a:latin typeface="+mn-lt"/>
              </a:rPr>
              <a:t>Provides background information and a vision</a:t>
            </a:r>
            <a:endParaRPr lang="en-US" altLang="en-US" sz="1600" b="1" dirty="0">
              <a:latin typeface="+mn-lt"/>
            </a:endParaRPr>
          </a:p>
        </p:txBody>
      </p:sp>
      <p:pic>
        <p:nvPicPr>
          <p:cNvPr id="3" name="Picture 2"/>
          <p:cNvPicPr>
            <a:picLocks noChangeAspect="1"/>
          </p:cNvPicPr>
          <p:nvPr/>
        </p:nvPicPr>
        <p:blipFill>
          <a:blip r:embed="rId3"/>
          <a:stretch>
            <a:fillRect/>
          </a:stretch>
        </p:blipFill>
        <p:spPr>
          <a:xfrm>
            <a:off x="5467865" y="193097"/>
            <a:ext cx="3437793" cy="3094559"/>
          </a:xfrm>
          <a:prstGeom prst="rect">
            <a:avLst/>
          </a:prstGeom>
        </p:spPr>
      </p:pic>
      <p:pic>
        <p:nvPicPr>
          <p:cNvPr id="5" name="Picture 4"/>
          <p:cNvPicPr>
            <a:picLocks noChangeAspect="1"/>
          </p:cNvPicPr>
          <p:nvPr/>
        </p:nvPicPr>
        <p:blipFill>
          <a:blip r:embed="rId4"/>
          <a:stretch>
            <a:fillRect/>
          </a:stretch>
        </p:blipFill>
        <p:spPr>
          <a:xfrm>
            <a:off x="6344071" y="65039"/>
            <a:ext cx="1039091" cy="955547"/>
          </a:xfrm>
          <a:prstGeom prst="rect">
            <a:avLst/>
          </a:prstGeom>
        </p:spPr>
      </p:pic>
      <p:pic>
        <p:nvPicPr>
          <p:cNvPr id="6" name="Picture 5"/>
          <p:cNvPicPr>
            <a:picLocks noChangeAspect="1"/>
          </p:cNvPicPr>
          <p:nvPr/>
        </p:nvPicPr>
        <p:blipFill>
          <a:blip r:embed="rId5"/>
          <a:stretch>
            <a:fillRect/>
          </a:stretch>
        </p:blipFill>
        <p:spPr>
          <a:xfrm>
            <a:off x="4496489" y="3415714"/>
            <a:ext cx="4558357" cy="2765403"/>
          </a:xfrm>
          <a:prstGeom prst="rect">
            <a:avLst/>
          </a:prstGeom>
        </p:spPr>
      </p:pic>
    </p:spTree>
    <p:extLst>
      <p:ext uri="{BB962C8B-B14F-4D97-AF65-F5344CB8AC3E}">
        <p14:creationId xmlns:p14="http://schemas.microsoft.com/office/powerpoint/2010/main" val="2527868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rmAutofit fontScale="90000"/>
          </a:bodyPr>
          <a:lstStyle/>
          <a:p>
            <a:r>
              <a:rPr lang="en-US" altLang="en-US" dirty="0" smtClean="0"/>
              <a:t>Step 2 </a:t>
            </a:r>
            <a:br>
              <a:rPr lang="en-US" altLang="en-US" dirty="0" smtClean="0"/>
            </a:br>
            <a:r>
              <a:rPr lang="en-US" altLang="en-US" dirty="0" smtClean="0"/>
              <a:t>Identify </a:t>
            </a:r>
            <a:r>
              <a:rPr lang="en-US" altLang="en-US" dirty="0"/>
              <a:t>&amp; prioritize issues &amp; </a:t>
            </a:r>
            <a:r>
              <a:rPr lang="en-US" altLang="en-US" dirty="0" smtClean="0"/>
              <a:t>goals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7</a:t>
            </a:fld>
            <a:endParaRPr lang="en-GB" dirty="0"/>
          </a:p>
        </p:txBody>
      </p:sp>
      <p:sp>
        <p:nvSpPr>
          <p:cNvPr id="11" name="Rounded Rectangle 10"/>
          <p:cNvSpPr/>
          <p:nvPr/>
        </p:nvSpPr>
        <p:spPr>
          <a:xfrm>
            <a:off x="3778250" y="2965467"/>
            <a:ext cx="5365749" cy="2681288"/>
          </a:xfrm>
          <a:prstGeom prst="roundRect">
            <a:avLst/>
          </a:prstGeom>
          <a:solidFill>
            <a:schemeClr val="bg1"/>
          </a:solid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514350" indent="-514350" fontAlgn="auto">
              <a:lnSpc>
                <a:spcPct val="90000"/>
              </a:lnSpc>
              <a:spcBef>
                <a:spcPts val="0"/>
              </a:spcBef>
              <a:spcAft>
                <a:spcPts val="1200"/>
              </a:spcAft>
              <a:defRPr/>
            </a:pPr>
            <a:r>
              <a:rPr lang="en-GB" sz="2800" kern="0" dirty="0">
                <a:solidFill>
                  <a:srgbClr val="000000"/>
                </a:solidFill>
              </a:rPr>
              <a:t>2.1 Identify threats &amp; issues</a:t>
            </a:r>
          </a:p>
          <a:p>
            <a:pPr marL="514350" indent="-514350" fontAlgn="auto">
              <a:lnSpc>
                <a:spcPct val="90000"/>
              </a:lnSpc>
              <a:spcBef>
                <a:spcPts val="0"/>
              </a:spcBef>
              <a:spcAft>
                <a:spcPts val="1200"/>
              </a:spcAft>
              <a:defRPr/>
            </a:pPr>
            <a:r>
              <a:rPr lang="en-GB" sz="2800" kern="0" dirty="0">
                <a:solidFill>
                  <a:srgbClr val="000000"/>
                </a:solidFill>
              </a:rPr>
              <a:t>2.2 </a:t>
            </a:r>
            <a:r>
              <a:rPr lang="en-GB" sz="2800" dirty="0">
                <a:solidFill>
                  <a:schemeClr val="tx1"/>
                </a:solidFill>
              </a:rPr>
              <a:t>Define goals for </a:t>
            </a:r>
            <a:r>
              <a:rPr lang="en-GB" sz="2800" dirty="0" smtClean="0">
                <a:solidFill>
                  <a:schemeClr val="tx1"/>
                </a:solidFill>
              </a:rPr>
              <a:t>EAFm plan</a:t>
            </a:r>
            <a:endParaRPr lang="en-GB" sz="2800" dirty="0">
              <a:solidFill>
                <a:schemeClr val="tx1"/>
              </a:solidFill>
            </a:endParaRPr>
          </a:p>
          <a:p>
            <a:pPr marL="514350" indent="-514350" fontAlgn="auto">
              <a:lnSpc>
                <a:spcPct val="90000"/>
              </a:lnSpc>
              <a:spcBef>
                <a:spcPts val="0"/>
              </a:spcBef>
              <a:spcAft>
                <a:spcPts val="1200"/>
              </a:spcAft>
              <a:defRPr/>
            </a:pPr>
            <a:r>
              <a:rPr lang="en-GB" sz="2800" kern="0" dirty="0">
                <a:solidFill>
                  <a:srgbClr val="000000"/>
                </a:solidFill>
              </a:rPr>
              <a:t>2.3 Prioritize </a:t>
            </a:r>
            <a:r>
              <a:rPr lang="en-GB" sz="2800" kern="0" dirty="0" smtClean="0">
                <a:solidFill>
                  <a:srgbClr val="000000"/>
                </a:solidFill>
              </a:rPr>
              <a:t>issues</a:t>
            </a:r>
            <a:endParaRPr lang="en-US" sz="2800" dirty="0"/>
          </a:p>
        </p:txBody>
      </p:sp>
      <p:pic>
        <p:nvPicPr>
          <p:cNvPr id="3" name="Picture 2"/>
          <p:cNvPicPr>
            <a:picLocks noChangeAspect="1"/>
          </p:cNvPicPr>
          <p:nvPr/>
        </p:nvPicPr>
        <p:blipFill>
          <a:blip r:embed="rId3"/>
          <a:stretch>
            <a:fillRect/>
          </a:stretch>
        </p:blipFill>
        <p:spPr>
          <a:xfrm>
            <a:off x="111210" y="2734091"/>
            <a:ext cx="3492762" cy="3144040"/>
          </a:xfrm>
          <a:prstGeom prst="rect">
            <a:avLst/>
          </a:prstGeom>
        </p:spPr>
      </p:pic>
      <p:pic>
        <p:nvPicPr>
          <p:cNvPr id="5" name="Picture 4"/>
          <p:cNvPicPr>
            <a:picLocks noChangeAspect="1"/>
          </p:cNvPicPr>
          <p:nvPr/>
        </p:nvPicPr>
        <p:blipFill>
          <a:blip r:embed="rId4"/>
          <a:stretch>
            <a:fillRect/>
          </a:stretch>
        </p:blipFill>
        <p:spPr>
          <a:xfrm>
            <a:off x="1682443" y="2965467"/>
            <a:ext cx="1207113" cy="1164437"/>
          </a:xfrm>
          <a:prstGeom prst="rect">
            <a:avLst/>
          </a:prstGeom>
        </p:spPr>
      </p:pic>
    </p:spTree>
    <p:extLst>
      <p:ext uri="{BB962C8B-B14F-4D97-AF65-F5344CB8AC3E}">
        <p14:creationId xmlns:p14="http://schemas.microsoft.com/office/powerpoint/2010/main" val="2429514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Autofit/>
          </a:bodyPr>
          <a:lstStyle/>
          <a:p>
            <a:pPr>
              <a:lnSpc>
                <a:spcPct val="80000"/>
              </a:lnSpc>
            </a:pPr>
            <a:r>
              <a:rPr lang="en-US" altLang="en-US" sz="3200" dirty="0" smtClean="0"/>
              <a:t>Reality </a:t>
            </a:r>
            <a:r>
              <a:rPr lang="en-US" altLang="en-US" sz="3200" dirty="0"/>
              <a:t>check I</a:t>
            </a:r>
          </a:p>
        </p:txBody>
      </p:sp>
      <p:sp>
        <p:nvSpPr>
          <p:cNvPr id="4" name="Slide Number Placeholder 3"/>
          <p:cNvSpPr>
            <a:spLocks noGrp="1"/>
          </p:cNvSpPr>
          <p:nvPr>
            <p:ph type="sldNum" sz="quarter" idx="12"/>
          </p:nvPr>
        </p:nvSpPr>
        <p:spPr/>
        <p:txBody>
          <a:bodyPr/>
          <a:lstStyle/>
          <a:p>
            <a:fld id="{9C9FB744-6D96-42AD-8134-B53D5656793E}" type="slidenum">
              <a:rPr lang="en-GB" smtClean="0"/>
              <a:pPr/>
              <a:t>8</a:t>
            </a:fld>
            <a:endParaRPr lang="en-GB" dirty="0"/>
          </a:p>
        </p:txBody>
      </p:sp>
      <p:pic>
        <p:nvPicPr>
          <p:cNvPr id="7" name="Picture 8" descr="Green Reality check.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0963" y="1563361"/>
            <a:ext cx="5365349" cy="2974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522194" y="1993496"/>
            <a:ext cx="462180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mn-lt"/>
              </a:rPr>
              <a:t>Reality check l</a:t>
            </a:r>
          </a:p>
          <a:p>
            <a:pPr marL="342900" indent="-342900" eaLnBrk="1" hangingPunct="1">
              <a:buFont typeface="Arial" panose="020B0604020202020204" pitchFamily="34" charset="0"/>
              <a:buChar char="•"/>
            </a:pPr>
            <a:r>
              <a:rPr lang="en-US" altLang="en-US" sz="2400" b="1" dirty="0" smtClean="0">
                <a:latin typeface="+mn-lt"/>
              </a:rPr>
              <a:t>Constraints </a:t>
            </a:r>
            <a:r>
              <a:rPr lang="en-US" altLang="en-US" sz="2400" b="1" dirty="0">
                <a:latin typeface="+mn-lt"/>
              </a:rPr>
              <a:t>&amp; opportunities</a:t>
            </a:r>
          </a:p>
          <a:p>
            <a:pPr marL="342900" indent="-342900" eaLnBrk="1" hangingPunct="1">
              <a:buFont typeface="Arial" panose="020B0604020202020204" pitchFamily="34" charset="0"/>
              <a:buChar char="•"/>
            </a:pPr>
            <a:r>
              <a:rPr lang="en-US" altLang="en-US" sz="2400" b="1" dirty="0" smtClean="0">
                <a:latin typeface="+mn-lt"/>
              </a:rPr>
              <a:t>Facilitation </a:t>
            </a:r>
            <a:r>
              <a:rPr lang="en-US" altLang="en-US" sz="2400" b="1" dirty="0">
                <a:latin typeface="+mn-lt"/>
              </a:rPr>
              <a:t>/ skills</a:t>
            </a:r>
          </a:p>
          <a:p>
            <a:pPr marL="342900" indent="-342900" eaLnBrk="1" hangingPunct="1">
              <a:buFont typeface="Arial" panose="020B0604020202020204" pitchFamily="34" charset="0"/>
              <a:buChar char="•"/>
            </a:pPr>
            <a:r>
              <a:rPr lang="en-US" altLang="en-US" sz="2400" b="1" dirty="0" smtClean="0">
                <a:latin typeface="+mn-lt"/>
              </a:rPr>
              <a:t>Conflict </a:t>
            </a:r>
            <a:r>
              <a:rPr lang="en-US" altLang="en-US" sz="2400" b="1" dirty="0">
                <a:latin typeface="+mn-lt"/>
              </a:rPr>
              <a:t>management</a:t>
            </a:r>
          </a:p>
        </p:txBody>
      </p:sp>
      <p:sp>
        <p:nvSpPr>
          <p:cNvPr id="10" name="Title 1"/>
          <p:cNvSpPr txBox="1">
            <a:spLocks/>
          </p:cNvSpPr>
          <p:nvPr/>
        </p:nvSpPr>
        <p:spPr bwMode="auto">
          <a:xfrm>
            <a:off x="4028164" y="5266636"/>
            <a:ext cx="4908148" cy="709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buClr>
                <a:srgbClr val="35FF4E"/>
              </a:buClr>
              <a:buSzPct val="100000"/>
            </a:pPr>
            <a:r>
              <a:rPr lang="en-US" altLang="en-US" sz="3200" b="1" dirty="0">
                <a:latin typeface="+mn-lt"/>
              </a:rPr>
              <a:t>Are </a:t>
            </a:r>
            <a:r>
              <a:rPr lang="en-US" altLang="en-US" sz="3200" b="1" dirty="0" smtClean="0">
                <a:latin typeface="+mn-lt"/>
              </a:rPr>
              <a:t>the </a:t>
            </a:r>
            <a:r>
              <a:rPr lang="en-US" altLang="en-US" sz="3200" b="1" dirty="0">
                <a:latin typeface="+mn-lt"/>
              </a:rPr>
              <a:t>goals achievable?</a:t>
            </a:r>
            <a:endParaRPr lang="en-US" altLang="en-US" sz="2400" b="1" dirty="0">
              <a:latin typeface="+mn-lt"/>
            </a:endParaRPr>
          </a:p>
        </p:txBody>
      </p:sp>
      <p:pic>
        <p:nvPicPr>
          <p:cNvPr id="3" name="Picture 2"/>
          <p:cNvPicPr>
            <a:picLocks noChangeAspect="1"/>
          </p:cNvPicPr>
          <p:nvPr/>
        </p:nvPicPr>
        <p:blipFill>
          <a:blip r:embed="rId4"/>
          <a:stretch>
            <a:fillRect/>
          </a:stretch>
        </p:blipFill>
        <p:spPr>
          <a:xfrm>
            <a:off x="112806" y="2967836"/>
            <a:ext cx="3493311" cy="3139712"/>
          </a:xfrm>
          <a:prstGeom prst="rect">
            <a:avLst/>
          </a:prstGeom>
        </p:spPr>
      </p:pic>
      <p:pic>
        <p:nvPicPr>
          <p:cNvPr id="5" name="Picture 4"/>
          <p:cNvPicPr>
            <a:picLocks noChangeAspect="1"/>
          </p:cNvPicPr>
          <p:nvPr/>
        </p:nvPicPr>
        <p:blipFill>
          <a:blip r:embed="rId5"/>
          <a:stretch>
            <a:fillRect/>
          </a:stretch>
        </p:blipFill>
        <p:spPr>
          <a:xfrm>
            <a:off x="2565951" y="3575964"/>
            <a:ext cx="1207113" cy="1164437"/>
          </a:xfrm>
          <a:prstGeom prst="rect">
            <a:avLst/>
          </a:prstGeom>
        </p:spPr>
      </p:pic>
    </p:spTree>
    <p:extLst>
      <p:ext uri="{BB962C8B-B14F-4D97-AF65-F5344CB8AC3E}">
        <p14:creationId xmlns:p14="http://schemas.microsoft.com/office/powerpoint/2010/main" val="186315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65" y="1616760"/>
            <a:ext cx="6246558" cy="753473"/>
          </a:xfrm>
        </p:spPr>
        <p:txBody>
          <a:bodyPr>
            <a:normAutofit fontScale="90000"/>
          </a:bodyPr>
          <a:lstStyle/>
          <a:p>
            <a:r>
              <a:rPr lang="en-US" altLang="en-US" dirty="0" smtClean="0"/>
              <a:t>Step </a:t>
            </a:r>
            <a:r>
              <a:rPr lang="en-US" altLang="en-US" dirty="0"/>
              <a:t>3 </a:t>
            </a:r>
            <a:br>
              <a:rPr lang="en-US" altLang="en-US" dirty="0"/>
            </a:br>
            <a:r>
              <a:rPr lang="en-US" altLang="en-US" dirty="0"/>
              <a:t>Developing the </a:t>
            </a:r>
            <a:r>
              <a:rPr lang="en-US" altLang="en-US" dirty="0" smtClean="0"/>
              <a:t>EAFm plan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
        <p:nvSpPr>
          <p:cNvPr id="7" name="Rounded Rectangle 6"/>
          <p:cNvSpPr/>
          <p:nvPr/>
        </p:nvSpPr>
        <p:spPr>
          <a:xfrm>
            <a:off x="296863" y="2562447"/>
            <a:ext cx="4967287" cy="3735166"/>
          </a:xfrm>
          <a:prstGeom prst="roundRect">
            <a:avLst/>
          </a:prstGeom>
          <a:solidFill>
            <a:schemeClr val="bg1"/>
          </a:solid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446088" indent="-446088" eaLnBrk="1" fontAlgn="auto" hangingPunct="1">
              <a:lnSpc>
                <a:spcPct val="80000"/>
              </a:lnSpc>
              <a:spcBef>
                <a:spcPts val="0"/>
              </a:spcBef>
              <a:spcAft>
                <a:spcPts val="1800"/>
              </a:spcAft>
              <a:buFont typeface="Myriad Pro" pitchFamily="34" charset="0"/>
              <a:buNone/>
              <a:defRPr/>
            </a:pPr>
            <a:r>
              <a:rPr lang="en-GB" sz="2400" dirty="0">
                <a:solidFill>
                  <a:schemeClr val="tx1"/>
                </a:solidFill>
              </a:rPr>
              <a:t>3.1 Develop management objectives</a:t>
            </a:r>
          </a:p>
          <a:p>
            <a:pPr marL="446088" indent="-446088" eaLnBrk="1" fontAlgn="auto" hangingPunct="1">
              <a:lnSpc>
                <a:spcPct val="80000"/>
              </a:lnSpc>
              <a:spcBef>
                <a:spcPts val="0"/>
              </a:spcBef>
              <a:spcAft>
                <a:spcPts val="1800"/>
              </a:spcAft>
              <a:buFont typeface="Myriad Pro" pitchFamily="34" charset="0"/>
              <a:buNone/>
              <a:defRPr/>
            </a:pPr>
            <a:r>
              <a:rPr lang="en-GB" sz="2400" dirty="0">
                <a:solidFill>
                  <a:schemeClr val="tx1"/>
                </a:solidFill>
              </a:rPr>
              <a:t>3.2 Develop indicators &amp; benchmarks </a:t>
            </a:r>
          </a:p>
          <a:p>
            <a:pPr marL="446088" indent="-446088" eaLnBrk="1" fontAlgn="auto" hangingPunct="1">
              <a:lnSpc>
                <a:spcPct val="80000"/>
              </a:lnSpc>
              <a:spcBef>
                <a:spcPts val="0"/>
              </a:spcBef>
              <a:spcAft>
                <a:spcPts val="1800"/>
              </a:spcAft>
              <a:buFont typeface="Myriad Pro" pitchFamily="34" charset="0"/>
              <a:buNone/>
              <a:defRPr/>
            </a:pPr>
            <a:r>
              <a:rPr lang="en-GB" sz="2400" dirty="0">
                <a:solidFill>
                  <a:schemeClr val="tx1"/>
                </a:solidFill>
              </a:rPr>
              <a:t>3.3 Management actions &amp; compliance</a:t>
            </a:r>
          </a:p>
          <a:p>
            <a:pPr marL="446088" indent="-446088" eaLnBrk="1" fontAlgn="auto" hangingPunct="1">
              <a:lnSpc>
                <a:spcPct val="80000"/>
              </a:lnSpc>
              <a:spcBef>
                <a:spcPts val="0"/>
              </a:spcBef>
              <a:spcAft>
                <a:spcPts val="1800"/>
              </a:spcAft>
              <a:buFont typeface="Myriad Pro" pitchFamily="34" charset="0"/>
              <a:buNone/>
              <a:defRPr/>
            </a:pPr>
            <a:r>
              <a:rPr lang="en-GB" sz="2400" dirty="0">
                <a:solidFill>
                  <a:schemeClr val="tx1"/>
                </a:solidFill>
              </a:rPr>
              <a:t>3.4 Identify sustainable financing</a:t>
            </a:r>
          </a:p>
          <a:p>
            <a:pPr marL="446088" indent="-446088" eaLnBrk="1" fontAlgn="auto" hangingPunct="1">
              <a:lnSpc>
                <a:spcPct val="80000"/>
              </a:lnSpc>
              <a:spcBef>
                <a:spcPts val="0"/>
              </a:spcBef>
              <a:spcAft>
                <a:spcPts val="1800"/>
              </a:spcAft>
              <a:buFont typeface="Myriad Pro" pitchFamily="34" charset="0"/>
              <a:buNone/>
              <a:defRPr/>
            </a:pPr>
            <a:r>
              <a:rPr lang="en-GB" sz="2400" dirty="0">
                <a:solidFill>
                  <a:schemeClr val="tx1"/>
                </a:solidFill>
              </a:rPr>
              <a:t>3.5 Finalize the </a:t>
            </a:r>
            <a:r>
              <a:rPr lang="en-GB" sz="2400" dirty="0" smtClean="0">
                <a:solidFill>
                  <a:schemeClr val="tx1"/>
                </a:solidFill>
              </a:rPr>
              <a:t>EAFm </a:t>
            </a:r>
            <a:r>
              <a:rPr lang="en-GB" sz="2400" dirty="0">
                <a:solidFill>
                  <a:schemeClr val="tx1"/>
                </a:solidFill>
              </a:rPr>
              <a:t>plan</a:t>
            </a:r>
            <a:endParaRPr lang="en-US" sz="2400" dirty="0">
              <a:solidFill>
                <a:schemeClr val="tx1"/>
              </a:solidFill>
            </a:endParaRPr>
          </a:p>
        </p:txBody>
      </p:sp>
      <p:sp>
        <p:nvSpPr>
          <p:cNvPr id="9" name="Title 1"/>
          <p:cNvSpPr txBox="1">
            <a:spLocks/>
          </p:cNvSpPr>
          <p:nvPr/>
        </p:nvSpPr>
        <p:spPr bwMode="auto">
          <a:xfrm>
            <a:off x="6164895" y="1712696"/>
            <a:ext cx="2660650" cy="26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buClr>
                <a:srgbClr val="35FF4E"/>
              </a:buClr>
              <a:buSzPct val="100000"/>
            </a:pPr>
            <a:r>
              <a:rPr lang="en-US" altLang="en-US" sz="2400" b="1" dirty="0">
                <a:latin typeface="+mn-lt"/>
              </a:rPr>
              <a:t>Develops the management framework</a:t>
            </a:r>
            <a:endParaRPr lang="en-US" altLang="en-US" b="1" dirty="0">
              <a:latin typeface="+mn-lt"/>
            </a:endParaRPr>
          </a:p>
        </p:txBody>
      </p:sp>
      <p:pic>
        <p:nvPicPr>
          <p:cNvPr id="3" name="Picture 2"/>
          <p:cNvPicPr>
            <a:picLocks noChangeAspect="1"/>
          </p:cNvPicPr>
          <p:nvPr/>
        </p:nvPicPr>
        <p:blipFill>
          <a:blip r:embed="rId3"/>
          <a:stretch>
            <a:fillRect/>
          </a:stretch>
        </p:blipFill>
        <p:spPr>
          <a:xfrm>
            <a:off x="5430238" y="3058102"/>
            <a:ext cx="3496602" cy="3147496"/>
          </a:xfrm>
          <a:prstGeom prst="rect">
            <a:avLst/>
          </a:prstGeom>
        </p:spPr>
      </p:pic>
      <p:pic>
        <p:nvPicPr>
          <p:cNvPr id="5" name="Picture 4"/>
          <p:cNvPicPr>
            <a:picLocks noChangeAspect="1"/>
          </p:cNvPicPr>
          <p:nvPr/>
        </p:nvPicPr>
        <p:blipFill>
          <a:blip r:embed="rId4"/>
          <a:stretch>
            <a:fillRect/>
          </a:stretch>
        </p:blipFill>
        <p:spPr>
          <a:xfrm>
            <a:off x="7012451" y="4299957"/>
            <a:ext cx="1119539" cy="1085613"/>
          </a:xfrm>
          <a:prstGeom prst="rect">
            <a:avLst/>
          </a:prstGeom>
        </p:spPr>
      </p:pic>
      <p:pic>
        <p:nvPicPr>
          <p:cNvPr id="6" name="Picture 5"/>
          <p:cNvPicPr>
            <a:picLocks noChangeAspect="1"/>
          </p:cNvPicPr>
          <p:nvPr/>
        </p:nvPicPr>
        <p:blipFill>
          <a:blip r:embed="rId5"/>
          <a:stretch>
            <a:fillRect/>
          </a:stretch>
        </p:blipFill>
        <p:spPr>
          <a:xfrm>
            <a:off x="7178539" y="5385570"/>
            <a:ext cx="1047211" cy="971579"/>
          </a:xfrm>
          <a:prstGeom prst="rect">
            <a:avLst/>
          </a:prstGeom>
        </p:spPr>
      </p:pic>
    </p:spTree>
    <p:extLst>
      <p:ext uri="{BB962C8B-B14F-4D97-AF65-F5344CB8AC3E}">
        <p14:creationId xmlns:p14="http://schemas.microsoft.com/office/powerpoint/2010/main" val="43142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TotalTime>
  <Words>1514</Words>
  <Application>Microsoft Office PowerPoint</Application>
  <PresentationFormat>On-screen Show (4:3)</PresentationFormat>
  <Paragraphs>170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Myriad Pro</vt:lpstr>
      <vt:lpstr>Wingdings</vt:lpstr>
      <vt:lpstr>Office Theme</vt:lpstr>
      <vt:lpstr>Session 7 EAFm cycle overview</vt:lpstr>
      <vt:lpstr>Session objectives</vt:lpstr>
      <vt:lpstr>The 5 steps of EAFm</vt:lpstr>
      <vt:lpstr>Startup A</vt:lpstr>
      <vt:lpstr>Startup B</vt:lpstr>
      <vt:lpstr>Step 1  Define and scope the Fisheries Management Unit (FMU) </vt:lpstr>
      <vt:lpstr>Step 2  Identify &amp; prioritize issues &amp; goals</vt:lpstr>
      <vt:lpstr>Reality check I</vt:lpstr>
      <vt:lpstr>Step 3  Developing the EAFm plan</vt:lpstr>
      <vt:lpstr>PowerPoint Presentation</vt:lpstr>
      <vt:lpstr>Step 4  Implement</vt:lpstr>
      <vt:lpstr>Reality check II</vt:lpstr>
      <vt:lpstr>Step 5  Monitor, evaluate, adapt</vt:lpstr>
      <vt:lpstr>Summary</vt:lpstr>
      <vt:lpstr>Key messages</vt:lpstr>
      <vt:lpstr>Activity: The EAFm steps</vt:lpstr>
      <vt:lpstr>Activity: Form working groups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104</cp:revision>
  <dcterms:created xsi:type="dcterms:W3CDTF">2018-07-03T11:34:35Z</dcterms:created>
  <dcterms:modified xsi:type="dcterms:W3CDTF">2020-01-05T17:29:09Z</dcterms:modified>
</cp:coreProperties>
</file>